
<file path=[Content_Types].xml><?xml version="1.0" encoding="utf-8"?>
<Types xmlns="http://schemas.openxmlformats.org/package/2006/content-types">
  <Default Extension="glb" ContentType="model/gltf.binary"/>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7315200" cy="96012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22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jpg>
</file>

<file path=ppt/media/image20.png>
</file>

<file path=ppt/media/image21.png>
</file>

<file path=ppt/media/image3.png>
</file>

<file path=ppt/media/image4.svg>
</file>

<file path=ppt/media/image5.png>
</file>

<file path=ppt/media/image6.png>
</file>

<file path=ppt/media/image7.png>
</file>

<file path=ppt/media/image8.png>
</file>

<file path=ppt/media/image9.jp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3685E-48C7-847B-C8F6-649B90C1A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9B70C46-60ED-FCE6-6208-47A3A95BF1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0809BDD-486D-28C9-DD56-A86D973C444E}"/>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5FC3A898-33DC-6FC0-A191-64FE709FB7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340A77-29F6-5F0A-45AD-1E7BFC696717}"/>
              </a:ext>
            </a:extLst>
          </p:cNvPr>
          <p:cNvSpPr>
            <a:spLocks noGrp="1"/>
          </p:cNvSpPr>
          <p:nvPr>
            <p:ph type="sldNum" sz="quarter" idx="12"/>
          </p:nvPr>
        </p:nvSpPr>
        <p:spPr/>
        <p:txBody>
          <a:bodyPr/>
          <a:lstStyle/>
          <a:p>
            <a:fld id="{047C18F3-6F3B-4BB2-9685-DDC81303584B}" type="slidenum">
              <a:rPr lang="en-IN" smtClean="0"/>
              <a:t>‹#›</a:t>
            </a:fld>
            <a:endParaRPr lang="en-IN"/>
          </a:p>
        </p:txBody>
      </p:sp>
      <p:cxnSp>
        <p:nvCxnSpPr>
          <p:cNvPr id="9" name="Straight Connector 8">
            <a:extLst>
              <a:ext uri="{FF2B5EF4-FFF2-40B4-BE49-F238E27FC236}">
                <a16:creationId xmlns:a16="http://schemas.microsoft.com/office/drawing/2014/main" id="{1097E424-F443-FCA1-D80B-8A6206C24993}"/>
              </a:ext>
            </a:extLst>
          </p:cNvPr>
          <p:cNvCxnSpPr/>
          <p:nvPr userDrawn="1"/>
        </p:nvCxnSpPr>
        <p:spPr>
          <a:xfrm>
            <a:off x="0" y="694080"/>
            <a:ext cx="12192000" cy="0"/>
          </a:xfrm>
          <a:prstGeom prst="line">
            <a:avLst/>
          </a:prstGeom>
          <a:ln/>
        </p:spPr>
        <p:style>
          <a:lnRef idx="1">
            <a:schemeClr val="dk1"/>
          </a:lnRef>
          <a:fillRef idx="0">
            <a:schemeClr val="dk1"/>
          </a:fillRef>
          <a:effectRef idx="0">
            <a:schemeClr val="dk1"/>
          </a:effectRef>
          <a:fontRef idx="minor">
            <a:schemeClr val="tx1"/>
          </a:fontRef>
        </p:style>
      </p:cxnSp>
      <p:pic>
        <p:nvPicPr>
          <p:cNvPr id="10" name="Picture 9" descr="A logo with hands and a heart&#10;&#10;Description automatically generated with low confidence">
            <a:extLst>
              <a:ext uri="{FF2B5EF4-FFF2-40B4-BE49-F238E27FC236}">
                <a16:creationId xmlns:a16="http://schemas.microsoft.com/office/drawing/2014/main" id="{860CA01F-9FB6-A19F-6BCA-F275ED356F9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111" b="30000"/>
          <a:stretch/>
        </p:blipFill>
        <p:spPr>
          <a:xfrm>
            <a:off x="10126317" y="-4306"/>
            <a:ext cx="1646583" cy="640339"/>
          </a:xfrm>
          <a:prstGeom prst="rect">
            <a:avLst/>
          </a:prstGeom>
        </p:spPr>
      </p:pic>
    </p:spTree>
    <p:extLst>
      <p:ext uri="{BB962C8B-B14F-4D97-AF65-F5344CB8AC3E}">
        <p14:creationId xmlns:p14="http://schemas.microsoft.com/office/powerpoint/2010/main" val="1371184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0F245B-136B-1878-479A-1B0D1DBC80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CE6169D-EF0E-497F-A12C-793A7734B2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A769E2-E491-40B0-6731-0AE0CE67DC14}"/>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57DC5546-0BC1-FF54-B81C-CE10AC09B4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D3E7FE-75D6-5988-CFB5-BD20AF7491E7}"/>
              </a:ext>
            </a:extLst>
          </p:cNvPr>
          <p:cNvSpPr>
            <a:spLocks noGrp="1"/>
          </p:cNvSpPr>
          <p:nvPr>
            <p:ph type="sldNum" sz="quarter" idx="12"/>
          </p:nvPr>
        </p:nvSpPr>
        <p:spPr/>
        <p:txBody>
          <a:bodyPr/>
          <a:lstStyle/>
          <a:p>
            <a:fld id="{047C18F3-6F3B-4BB2-9685-DDC81303584B}" type="slidenum">
              <a:rPr lang="en-IN" smtClean="0"/>
              <a:t>‹#›</a:t>
            </a:fld>
            <a:endParaRPr lang="en-IN"/>
          </a:p>
        </p:txBody>
      </p:sp>
    </p:spTree>
    <p:extLst>
      <p:ext uri="{BB962C8B-B14F-4D97-AF65-F5344CB8AC3E}">
        <p14:creationId xmlns:p14="http://schemas.microsoft.com/office/powerpoint/2010/main" val="2254150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2652A-BCAF-5566-76D1-C27C1A6A8BE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298BBDB-C9C3-A7D7-81AA-25AF0985D5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0FC712-AE0F-57AE-FD68-E81908AF5519}"/>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F8E1331F-F488-CF90-48B9-91BA2A4451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A1D44E-9081-42C8-EEBC-89E8ABD6EA41}"/>
              </a:ext>
            </a:extLst>
          </p:cNvPr>
          <p:cNvSpPr>
            <a:spLocks noGrp="1"/>
          </p:cNvSpPr>
          <p:nvPr>
            <p:ph type="sldNum" sz="quarter" idx="12"/>
          </p:nvPr>
        </p:nvSpPr>
        <p:spPr/>
        <p:txBody>
          <a:bodyPr/>
          <a:lstStyle/>
          <a:p>
            <a:fld id="{047C18F3-6F3B-4BB2-9685-DDC81303584B}" type="slidenum">
              <a:rPr lang="en-IN" smtClean="0"/>
              <a:t>‹#›</a:t>
            </a:fld>
            <a:endParaRPr lang="en-IN"/>
          </a:p>
        </p:txBody>
      </p:sp>
      <p:cxnSp>
        <p:nvCxnSpPr>
          <p:cNvPr id="7" name="Straight Connector 6">
            <a:extLst>
              <a:ext uri="{FF2B5EF4-FFF2-40B4-BE49-F238E27FC236}">
                <a16:creationId xmlns:a16="http://schemas.microsoft.com/office/drawing/2014/main" id="{14A906B7-E249-D148-9E80-888E7A481CA7}"/>
              </a:ext>
            </a:extLst>
          </p:cNvPr>
          <p:cNvCxnSpPr/>
          <p:nvPr userDrawn="1"/>
        </p:nvCxnSpPr>
        <p:spPr>
          <a:xfrm>
            <a:off x="0" y="694080"/>
            <a:ext cx="12192000"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7" descr="A logo with hands and a heart&#10;&#10;Description automatically generated with low confidence">
            <a:extLst>
              <a:ext uri="{FF2B5EF4-FFF2-40B4-BE49-F238E27FC236}">
                <a16:creationId xmlns:a16="http://schemas.microsoft.com/office/drawing/2014/main" id="{097F858E-CEC9-1C1F-662E-25FA5FDC8B0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111" b="30000"/>
          <a:stretch/>
        </p:blipFill>
        <p:spPr>
          <a:xfrm>
            <a:off x="10126317" y="-4306"/>
            <a:ext cx="1646583" cy="640339"/>
          </a:xfrm>
          <a:prstGeom prst="rect">
            <a:avLst/>
          </a:prstGeom>
        </p:spPr>
      </p:pic>
    </p:spTree>
    <p:extLst>
      <p:ext uri="{BB962C8B-B14F-4D97-AF65-F5344CB8AC3E}">
        <p14:creationId xmlns:p14="http://schemas.microsoft.com/office/powerpoint/2010/main" val="1221639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23FFB-4BA5-1403-3F47-D01F7DC34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4610532-899E-F52F-679C-BDB32A0EC3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574714-77AE-9587-209A-0476E2E8D6A4}"/>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03876B45-8AF9-5D7B-0D76-4A54FDC9A4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0C17DA-F696-B770-D3DB-8F1BE8613733}"/>
              </a:ext>
            </a:extLst>
          </p:cNvPr>
          <p:cNvSpPr>
            <a:spLocks noGrp="1"/>
          </p:cNvSpPr>
          <p:nvPr>
            <p:ph type="sldNum" sz="quarter" idx="12"/>
          </p:nvPr>
        </p:nvSpPr>
        <p:spPr/>
        <p:txBody>
          <a:bodyPr/>
          <a:lstStyle/>
          <a:p>
            <a:fld id="{047C18F3-6F3B-4BB2-9685-DDC81303584B}" type="slidenum">
              <a:rPr lang="en-IN" smtClean="0"/>
              <a:t>‹#›</a:t>
            </a:fld>
            <a:endParaRPr lang="en-IN"/>
          </a:p>
        </p:txBody>
      </p:sp>
      <p:cxnSp>
        <p:nvCxnSpPr>
          <p:cNvPr id="11" name="Straight Connector 10">
            <a:extLst>
              <a:ext uri="{FF2B5EF4-FFF2-40B4-BE49-F238E27FC236}">
                <a16:creationId xmlns:a16="http://schemas.microsoft.com/office/drawing/2014/main" id="{D09F1C69-0D6A-0E1D-67F4-85583AE995C0}"/>
              </a:ext>
            </a:extLst>
          </p:cNvPr>
          <p:cNvCxnSpPr/>
          <p:nvPr userDrawn="1"/>
        </p:nvCxnSpPr>
        <p:spPr>
          <a:xfrm>
            <a:off x="0" y="694080"/>
            <a:ext cx="12192000" cy="0"/>
          </a:xfrm>
          <a:prstGeom prst="line">
            <a:avLst/>
          </a:prstGeom>
          <a:ln/>
        </p:spPr>
        <p:style>
          <a:lnRef idx="1">
            <a:schemeClr val="dk1"/>
          </a:lnRef>
          <a:fillRef idx="0">
            <a:schemeClr val="dk1"/>
          </a:fillRef>
          <a:effectRef idx="0">
            <a:schemeClr val="dk1"/>
          </a:effectRef>
          <a:fontRef idx="minor">
            <a:schemeClr val="tx1"/>
          </a:fontRef>
        </p:style>
      </p:cxnSp>
      <p:pic>
        <p:nvPicPr>
          <p:cNvPr id="12" name="Picture 11" descr="A logo with hands and a heart&#10;&#10;Description automatically generated with low confidence">
            <a:extLst>
              <a:ext uri="{FF2B5EF4-FFF2-40B4-BE49-F238E27FC236}">
                <a16:creationId xmlns:a16="http://schemas.microsoft.com/office/drawing/2014/main" id="{FA669794-4C2A-CC41-604B-1827288B93E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111" b="30000"/>
          <a:stretch/>
        </p:blipFill>
        <p:spPr>
          <a:xfrm>
            <a:off x="10126317" y="-4306"/>
            <a:ext cx="1646583" cy="640339"/>
          </a:xfrm>
          <a:prstGeom prst="rect">
            <a:avLst/>
          </a:prstGeom>
        </p:spPr>
      </p:pic>
    </p:spTree>
    <p:extLst>
      <p:ext uri="{BB962C8B-B14F-4D97-AF65-F5344CB8AC3E}">
        <p14:creationId xmlns:p14="http://schemas.microsoft.com/office/powerpoint/2010/main" val="1306669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C4407-DC3C-3BB6-7854-7D4254B2DC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BC5B86-EA41-0242-A7A4-D391E3B34A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CF9650A-AED9-4516-B8D4-BB2C507D92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DC20A79-31AF-5CE7-8BC3-0A67F8DB09D3}"/>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6" name="Footer Placeholder 5">
            <a:extLst>
              <a:ext uri="{FF2B5EF4-FFF2-40B4-BE49-F238E27FC236}">
                <a16:creationId xmlns:a16="http://schemas.microsoft.com/office/drawing/2014/main" id="{931E1A4F-A2F1-D577-9B10-4599C1571C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F30E00-5FC5-495A-84A5-432A177045B4}"/>
              </a:ext>
            </a:extLst>
          </p:cNvPr>
          <p:cNvSpPr>
            <a:spLocks noGrp="1"/>
          </p:cNvSpPr>
          <p:nvPr>
            <p:ph type="sldNum" sz="quarter" idx="12"/>
          </p:nvPr>
        </p:nvSpPr>
        <p:spPr/>
        <p:txBody>
          <a:bodyPr/>
          <a:lstStyle/>
          <a:p>
            <a:fld id="{047C18F3-6F3B-4BB2-9685-DDC81303584B}" type="slidenum">
              <a:rPr lang="en-IN" smtClean="0"/>
              <a:t>‹#›</a:t>
            </a:fld>
            <a:endParaRPr lang="en-IN"/>
          </a:p>
        </p:txBody>
      </p:sp>
      <p:cxnSp>
        <p:nvCxnSpPr>
          <p:cNvPr id="10" name="Straight Connector 9">
            <a:extLst>
              <a:ext uri="{FF2B5EF4-FFF2-40B4-BE49-F238E27FC236}">
                <a16:creationId xmlns:a16="http://schemas.microsoft.com/office/drawing/2014/main" id="{9C9F279D-E304-EC0A-B2FF-FF5B3E231584}"/>
              </a:ext>
            </a:extLst>
          </p:cNvPr>
          <p:cNvCxnSpPr/>
          <p:nvPr userDrawn="1"/>
        </p:nvCxnSpPr>
        <p:spPr>
          <a:xfrm>
            <a:off x="0" y="694080"/>
            <a:ext cx="12192000" cy="0"/>
          </a:xfrm>
          <a:prstGeom prst="line">
            <a:avLst/>
          </a:prstGeom>
          <a:ln/>
        </p:spPr>
        <p:style>
          <a:lnRef idx="1">
            <a:schemeClr val="dk1"/>
          </a:lnRef>
          <a:fillRef idx="0">
            <a:schemeClr val="dk1"/>
          </a:fillRef>
          <a:effectRef idx="0">
            <a:schemeClr val="dk1"/>
          </a:effectRef>
          <a:fontRef idx="minor">
            <a:schemeClr val="tx1"/>
          </a:fontRef>
        </p:style>
      </p:cxnSp>
      <p:pic>
        <p:nvPicPr>
          <p:cNvPr id="11" name="Picture 10" descr="A logo with hands and a heart&#10;&#10;Description automatically generated with low confidence">
            <a:extLst>
              <a:ext uri="{FF2B5EF4-FFF2-40B4-BE49-F238E27FC236}">
                <a16:creationId xmlns:a16="http://schemas.microsoft.com/office/drawing/2014/main" id="{57174BD3-F556-B258-6C20-7A99B47B473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111" b="30000"/>
          <a:stretch/>
        </p:blipFill>
        <p:spPr>
          <a:xfrm>
            <a:off x="10126317" y="-4306"/>
            <a:ext cx="1646583" cy="640339"/>
          </a:xfrm>
          <a:prstGeom prst="rect">
            <a:avLst/>
          </a:prstGeom>
        </p:spPr>
      </p:pic>
    </p:spTree>
    <p:extLst>
      <p:ext uri="{BB962C8B-B14F-4D97-AF65-F5344CB8AC3E}">
        <p14:creationId xmlns:p14="http://schemas.microsoft.com/office/powerpoint/2010/main" val="3102765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9BA8D-2F62-DDF6-97D1-50CA96F5974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BD5CECF-1996-D1C6-26E8-4051930F0BFB}"/>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4" name="Footer Placeholder 3">
            <a:extLst>
              <a:ext uri="{FF2B5EF4-FFF2-40B4-BE49-F238E27FC236}">
                <a16:creationId xmlns:a16="http://schemas.microsoft.com/office/drawing/2014/main" id="{C2714D97-C2D3-A625-76C6-E453945A101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80018AA-9613-57C8-BDCF-5D8A578DE66C}"/>
              </a:ext>
            </a:extLst>
          </p:cNvPr>
          <p:cNvSpPr>
            <a:spLocks noGrp="1"/>
          </p:cNvSpPr>
          <p:nvPr>
            <p:ph type="sldNum" sz="quarter" idx="12"/>
          </p:nvPr>
        </p:nvSpPr>
        <p:spPr/>
        <p:txBody>
          <a:bodyPr/>
          <a:lstStyle/>
          <a:p>
            <a:fld id="{047C18F3-6F3B-4BB2-9685-DDC81303584B}" type="slidenum">
              <a:rPr lang="en-IN" smtClean="0"/>
              <a:t>‹#›</a:t>
            </a:fld>
            <a:endParaRPr lang="en-IN"/>
          </a:p>
        </p:txBody>
      </p:sp>
      <p:cxnSp>
        <p:nvCxnSpPr>
          <p:cNvPr id="6" name="Straight Connector 5">
            <a:extLst>
              <a:ext uri="{FF2B5EF4-FFF2-40B4-BE49-F238E27FC236}">
                <a16:creationId xmlns:a16="http://schemas.microsoft.com/office/drawing/2014/main" id="{EFD8C813-284F-5387-A9C7-C7641C8D0BDC}"/>
              </a:ext>
            </a:extLst>
          </p:cNvPr>
          <p:cNvCxnSpPr/>
          <p:nvPr userDrawn="1"/>
        </p:nvCxnSpPr>
        <p:spPr>
          <a:xfrm>
            <a:off x="0" y="694080"/>
            <a:ext cx="12192000"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6" descr="A logo with hands and a heart&#10;&#10;Description automatically generated with low confidence">
            <a:extLst>
              <a:ext uri="{FF2B5EF4-FFF2-40B4-BE49-F238E27FC236}">
                <a16:creationId xmlns:a16="http://schemas.microsoft.com/office/drawing/2014/main" id="{910B5FF0-02DE-690E-B7A4-B9D14416DD9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1111" b="30000"/>
          <a:stretch/>
        </p:blipFill>
        <p:spPr>
          <a:xfrm>
            <a:off x="10126317" y="-4306"/>
            <a:ext cx="1646583" cy="640339"/>
          </a:xfrm>
          <a:prstGeom prst="rect">
            <a:avLst/>
          </a:prstGeom>
        </p:spPr>
      </p:pic>
    </p:spTree>
    <p:extLst>
      <p:ext uri="{BB962C8B-B14F-4D97-AF65-F5344CB8AC3E}">
        <p14:creationId xmlns:p14="http://schemas.microsoft.com/office/powerpoint/2010/main" val="2991278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ED7D84-A91A-C951-A7C8-972AAF663290}"/>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3" name="Footer Placeholder 2">
            <a:extLst>
              <a:ext uri="{FF2B5EF4-FFF2-40B4-BE49-F238E27FC236}">
                <a16:creationId xmlns:a16="http://schemas.microsoft.com/office/drawing/2014/main" id="{2C8C57DB-CA9B-D7FD-5257-6AD1EEF3C66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0DD58EC-A788-9282-4075-E66FB80EA066}"/>
              </a:ext>
            </a:extLst>
          </p:cNvPr>
          <p:cNvSpPr>
            <a:spLocks noGrp="1"/>
          </p:cNvSpPr>
          <p:nvPr>
            <p:ph type="sldNum" sz="quarter" idx="12"/>
          </p:nvPr>
        </p:nvSpPr>
        <p:spPr/>
        <p:txBody>
          <a:bodyPr/>
          <a:lstStyle/>
          <a:p>
            <a:fld id="{047C18F3-6F3B-4BB2-9685-DDC81303584B}" type="slidenum">
              <a:rPr lang="en-IN" smtClean="0"/>
              <a:t>‹#›</a:t>
            </a:fld>
            <a:endParaRPr lang="en-IN"/>
          </a:p>
        </p:txBody>
      </p:sp>
    </p:spTree>
    <p:extLst>
      <p:ext uri="{BB962C8B-B14F-4D97-AF65-F5344CB8AC3E}">
        <p14:creationId xmlns:p14="http://schemas.microsoft.com/office/powerpoint/2010/main" val="2969138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F2D63-075B-15FC-3BD2-CFDE16D432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1E225B9-0E13-78D8-F008-5EE218990A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2ED0784-0821-1A66-0B05-8FFDDE53A8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13DAF5-E19D-B2D1-8582-849A3159F192}"/>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6" name="Footer Placeholder 5">
            <a:extLst>
              <a:ext uri="{FF2B5EF4-FFF2-40B4-BE49-F238E27FC236}">
                <a16:creationId xmlns:a16="http://schemas.microsoft.com/office/drawing/2014/main" id="{C3FE49B5-156D-EAF4-DE9D-EA62A49F1D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2D3B3B1-125F-B18C-0D77-00FB8CC5437B}"/>
              </a:ext>
            </a:extLst>
          </p:cNvPr>
          <p:cNvSpPr>
            <a:spLocks noGrp="1"/>
          </p:cNvSpPr>
          <p:nvPr>
            <p:ph type="sldNum" sz="quarter" idx="12"/>
          </p:nvPr>
        </p:nvSpPr>
        <p:spPr/>
        <p:txBody>
          <a:bodyPr/>
          <a:lstStyle/>
          <a:p>
            <a:fld id="{047C18F3-6F3B-4BB2-9685-DDC81303584B}" type="slidenum">
              <a:rPr lang="en-IN" smtClean="0"/>
              <a:t>‹#›</a:t>
            </a:fld>
            <a:endParaRPr lang="en-IN"/>
          </a:p>
        </p:txBody>
      </p:sp>
    </p:spTree>
    <p:extLst>
      <p:ext uri="{BB962C8B-B14F-4D97-AF65-F5344CB8AC3E}">
        <p14:creationId xmlns:p14="http://schemas.microsoft.com/office/powerpoint/2010/main" val="155214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CF9F3-2E9B-FD98-EFB2-838C20464B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F82C0E9-86BC-B091-3DBB-6A58968B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95E9772-6E59-BD2D-362F-2D90C67CA9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A714EE-AC1D-675F-DC56-046428FCF65B}"/>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6" name="Footer Placeholder 5">
            <a:extLst>
              <a:ext uri="{FF2B5EF4-FFF2-40B4-BE49-F238E27FC236}">
                <a16:creationId xmlns:a16="http://schemas.microsoft.com/office/drawing/2014/main" id="{C026DB2D-0B85-4743-2897-CE345EAFA9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19B6AB-D84F-8851-EA6A-55DE324E5C28}"/>
              </a:ext>
            </a:extLst>
          </p:cNvPr>
          <p:cNvSpPr>
            <a:spLocks noGrp="1"/>
          </p:cNvSpPr>
          <p:nvPr>
            <p:ph type="sldNum" sz="quarter" idx="12"/>
          </p:nvPr>
        </p:nvSpPr>
        <p:spPr/>
        <p:txBody>
          <a:bodyPr/>
          <a:lstStyle/>
          <a:p>
            <a:fld id="{047C18F3-6F3B-4BB2-9685-DDC81303584B}" type="slidenum">
              <a:rPr lang="en-IN" smtClean="0"/>
              <a:t>‹#›</a:t>
            </a:fld>
            <a:endParaRPr lang="en-IN"/>
          </a:p>
        </p:txBody>
      </p:sp>
    </p:spTree>
    <p:extLst>
      <p:ext uri="{BB962C8B-B14F-4D97-AF65-F5344CB8AC3E}">
        <p14:creationId xmlns:p14="http://schemas.microsoft.com/office/powerpoint/2010/main" val="4191442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3503A-957B-59DA-33A6-09C160FDEB5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2131993-714B-1C13-9553-8EF8E0D956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12BD6A-70AB-B6FC-0CC7-9BEDE317B865}"/>
              </a:ext>
            </a:extLst>
          </p:cNvPr>
          <p:cNvSpPr>
            <a:spLocks noGrp="1"/>
          </p:cNvSpPr>
          <p:nvPr>
            <p:ph type="dt" sz="half" idx="10"/>
          </p:nvPr>
        </p:nvSpPr>
        <p:spPr/>
        <p:txBody>
          <a:body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CEA98C50-EE9B-8A63-93C2-25C65DC6F3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CCA029-3FD2-AC14-BDD6-98031794DF9E}"/>
              </a:ext>
            </a:extLst>
          </p:cNvPr>
          <p:cNvSpPr>
            <a:spLocks noGrp="1"/>
          </p:cNvSpPr>
          <p:nvPr>
            <p:ph type="sldNum" sz="quarter" idx="12"/>
          </p:nvPr>
        </p:nvSpPr>
        <p:spPr/>
        <p:txBody>
          <a:bodyPr/>
          <a:lstStyle/>
          <a:p>
            <a:fld id="{047C18F3-6F3B-4BB2-9685-DDC81303584B}" type="slidenum">
              <a:rPr lang="en-IN" smtClean="0"/>
              <a:t>‹#›</a:t>
            </a:fld>
            <a:endParaRPr lang="en-IN"/>
          </a:p>
        </p:txBody>
      </p:sp>
    </p:spTree>
    <p:extLst>
      <p:ext uri="{BB962C8B-B14F-4D97-AF65-F5344CB8AC3E}">
        <p14:creationId xmlns:p14="http://schemas.microsoft.com/office/powerpoint/2010/main" val="2525529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017772-AC86-F779-6DCC-7679843435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E1D55B-4BF3-54B3-F138-871FE7A638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496065-3431-47F9-8B85-1CEDD29955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62D378-6570-453B-B805-71849AF74378}" type="datetimeFigureOut">
              <a:rPr lang="en-IN" smtClean="0"/>
              <a:t>20-05-2023</a:t>
            </a:fld>
            <a:endParaRPr lang="en-IN"/>
          </a:p>
        </p:txBody>
      </p:sp>
      <p:sp>
        <p:nvSpPr>
          <p:cNvPr id="5" name="Footer Placeholder 4">
            <a:extLst>
              <a:ext uri="{FF2B5EF4-FFF2-40B4-BE49-F238E27FC236}">
                <a16:creationId xmlns:a16="http://schemas.microsoft.com/office/drawing/2014/main" id="{82475C0D-2436-3EA2-909E-0DB629715A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AD66CA7-6BDC-E2BD-EBDD-CD34B17ACE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7C18F3-6F3B-4BB2-9685-DDC81303584B}" type="slidenum">
              <a:rPr lang="en-IN" smtClean="0"/>
              <a:t>‹#›</a:t>
            </a:fld>
            <a:endParaRPr lang="en-IN" dirty="0"/>
          </a:p>
        </p:txBody>
      </p:sp>
    </p:spTree>
    <p:extLst>
      <p:ext uri="{BB962C8B-B14F-4D97-AF65-F5344CB8AC3E}">
        <p14:creationId xmlns:p14="http://schemas.microsoft.com/office/powerpoint/2010/main" val="1405942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17/06/relationships/model3d" Target="../media/model3d1.glb"/></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A stethoscope on a blue background">
            <a:extLst>
              <a:ext uri="{FF2B5EF4-FFF2-40B4-BE49-F238E27FC236}">
                <a16:creationId xmlns:a16="http://schemas.microsoft.com/office/drawing/2014/main" id="{EE0A4E4F-9B3C-29D6-CCA8-5BCBC28BB665}"/>
              </a:ext>
            </a:extLst>
          </p:cNvPr>
          <p:cNvPicPr>
            <a:picLocks noChangeAspect="1"/>
          </p:cNvPicPr>
          <p:nvPr/>
        </p:nvPicPr>
        <p:blipFill rotWithShape="1">
          <a:blip r:embed="rId2">
            <a:extLst>
              <a:ext uri="{28A0092B-C50C-407E-A947-70E740481C1C}">
                <a14:useLocalDpi xmlns:a14="http://schemas.microsoft.com/office/drawing/2010/main" val="0"/>
              </a:ext>
            </a:extLst>
          </a:blip>
          <a:srcRect b="15429"/>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76DEE471-8CC6-3E13-F474-D266CA54AEFD}"/>
              </a:ext>
            </a:extLst>
          </p:cNvPr>
          <p:cNvSpPr txBox="1"/>
          <p:nvPr/>
        </p:nvSpPr>
        <p:spPr>
          <a:xfrm>
            <a:off x="6577440" y="4238624"/>
            <a:ext cx="5613036" cy="584775"/>
          </a:xfrm>
          <a:prstGeom prst="rect">
            <a:avLst/>
          </a:prstGeom>
          <a:noFill/>
        </p:spPr>
        <p:txBody>
          <a:bodyPr wrap="square" rtlCol="0">
            <a:spAutoFit/>
          </a:bodyPr>
          <a:lstStyle/>
          <a:p>
            <a:r>
              <a:rPr lang="en-IN" sz="3200" dirty="0">
                <a:latin typeface="Agency FB" panose="020B0503020202020204" pitchFamily="34" charset="0"/>
              </a:rPr>
              <a:t>Health Care Sector Data Analytics</a:t>
            </a:r>
          </a:p>
        </p:txBody>
      </p:sp>
      <p:grpSp>
        <p:nvGrpSpPr>
          <p:cNvPr id="33" name="Group 32">
            <a:extLst>
              <a:ext uri="{FF2B5EF4-FFF2-40B4-BE49-F238E27FC236}">
                <a16:creationId xmlns:a16="http://schemas.microsoft.com/office/drawing/2014/main" id="{4CBDD5F9-7AE7-9086-D74B-27B457734554}"/>
              </a:ext>
            </a:extLst>
          </p:cNvPr>
          <p:cNvGrpSpPr/>
          <p:nvPr/>
        </p:nvGrpSpPr>
        <p:grpSpPr>
          <a:xfrm>
            <a:off x="5381625" y="4718624"/>
            <a:ext cx="5543550" cy="504825"/>
            <a:chOff x="5381625" y="4718624"/>
            <a:chExt cx="5543550" cy="504825"/>
          </a:xfrm>
        </p:grpSpPr>
        <p:grpSp>
          <p:nvGrpSpPr>
            <p:cNvPr id="31" name="Group 30">
              <a:extLst>
                <a:ext uri="{FF2B5EF4-FFF2-40B4-BE49-F238E27FC236}">
                  <a16:creationId xmlns:a16="http://schemas.microsoft.com/office/drawing/2014/main" id="{8CB4C641-F065-9249-83F2-961E19BA071C}"/>
                </a:ext>
              </a:extLst>
            </p:cNvPr>
            <p:cNvGrpSpPr/>
            <p:nvPr/>
          </p:nvGrpSpPr>
          <p:grpSpPr>
            <a:xfrm>
              <a:off x="5381625" y="4718624"/>
              <a:ext cx="4267200" cy="504825"/>
              <a:chOff x="6486525" y="4718624"/>
              <a:chExt cx="4267200" cy="504825"/>
            </a:xfrm>
          </p:grpSpPr>
          <p:grpSp>
            <p:nvGrpSpPr>
              <p:cNvPr id="27" name="Group 26">
                <a:extLst>
                  <a:ext uri="{FF2B5EF4-FFF2-40B4-BE49-F238E27FC236}">
                    <a16:creationId xmlns:a16="http://schemas.microsoft.com/office/drawing/2014/main" id="{355A992E-E4B1-4DB4-9B5D-C760C4F5F173}"/>
                  </a:ext>
                </a:extLst>
              </p:cNvPr>
              <p:cNvGrpSpPr/>
              <p:nvPr/>
            </p:nvGrpSpPr>
            <p:grpSpPr>
              <a:xfrm>
                <a:off x="7471266" y="4718624"/>
                <a:ext cx="2253759" cy="504825"/>
                <a:chOff x="6575916" y="4823399"/>
                <a:chExt cx="2253759" cy="504825"/>
              </a:xfrm>
            </p:grpSpPr>
            <p:pic>
              <p:nvPicPr>
                <p:cNvPr id="25" name="Graphic 24" descr="Heartbeat outline">
                  <a:extLst>
                    <a:ext uri="{FF2B5EF4-FFF2-40B4-BE49-F238E27FC236}">
                      <a16:creationId xmlns:a16="http://schemas.microsoft.com/office/drawing/2014/main" id="{19D0B368-0197-7BF9-198B-2EC5E91528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75916" y="4823399"/>
                  <a:ext cx="1282209" cy="504825"/>
                </a:xfrm>
                <a:prstGeom prst="rect">
                  <a:avLst/>
                </a:prstGeom>
              </p:spPr>
            </p:pic>
            <p:pic>
              <p:nvPicPr>
                <p:cNvPr id="26" name="Graphic 25" descr="Heartbeat outline">
                  <a:extLst>
                    <a:ext uri="{FF2B5EF4-FFF2-40B4-BE49-F238E27FC236}">
                      <a16:creationId xmlns:a16="http://schemas.microsoft.com/office/drawing/2014/main" id="{5DA94415-F3E1-88DE-AF33-C05052039B7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47466" y="4823399"/>
                  <a:ext cx="1282209" cy="504825"/>
                </a:xfrm>
                <a:prstGeom prst="rect">
                  <a:avLst/>
                </a:prstGeom>
              </p:spPr>
            </p:pic>
          </p:grpSp>
          <p:cxnSp>
            <p:nvCxnSpPr>
              <p:cNvPr id="29" name="Straight Connector 28">
                <a:extLst>
                  <a:ext uri="{FF2B5EF4-FFF2-40B4-BE49-F238E27FC236}">
                    <a16:creationId xmlns:a16="http://schemas.microsoft.com/office/drawing/2014/main" id="{17B56850-76C6-E035-4772-0445A6FCC9BF}"/>
                  </a:ext>
                </a:extLst>
              </p:cNvPr>
              <p:cNvCxnSpPr/>
              <p:nvPr/>
            </p:nvCxnSpPr>
            <p:spPr>
              <a:xfrm>
                <a:off x="6486525" y="4961511"/>
                <a:ext cx="127635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3FE090E4-A5AA-FDD1-D249-7615FB8E106C}"/>
                  </a:ext>
                </a:extLst>
              </p:cNvPr>
              <p:cNvCxnSpPr/>
              <p:nvPr/>
            </p:nvCxnSpPr>
            <p:spPr>
              <a:xfrm>
                <a:off x="9477375" y="4960497"/>
                <a:ext cx="1276350" cy="0"/>
              </a:xfrm>
              <a:prstGeom prst="line">
                <a:avLst/>
              </a:prstGeom>
            </p:spPr>
            <p:style>
              <a:lnRef idx="1">
                <a:schemeClr val="accent2"/>
              </a:lnRef>
              <a:fillRef idx="0">
                <a:schemeClr val="accent2"/>
              </a:fillRef>
              <a:effectRef idx="0">
                <a:schemeClr val="accent2"/>
              </a:effectRef>
              <a:fontRef idx="minor">
                <a:schemeClr val="tx1"/>
              </a:fontRef>
            </p:style>
          </p:cxnSp>
        </p:grpSp>
        <p:cxnSp>
          <p:nvCxnSpPr>
            <p:cNvPr id="32" name="Straight Connector 31">
              <a:extLst>
                <a:ext uri="{FF2B5EF4-FFF2-40B4-BE49-F238E27FC236}">
                  <a16:creationId xmlns:a16="http://schemas.microsoft.com/office/drawing/2014/main" id="{2DF337E2-E032-1862-CD93-97C694343A8B}"/>
                </a:ext>
              </a:extLst>
            </p:cNvPr>
            <p:cNvCxnSpPr/>
            <p:nvPr/>
          </p:nvCxnSpPr>
          <p:spPr>
            <a:xfrm>
              <a:off x="9648825" y="4958469"/>
              <a:ext cx="1276350" cy="0"/>
            </a:xfrm>
            <a:prstGeom prst="line">
              <a:avLst/>
            </a:prstGeom>
          </p:spPr>
          <p:style>
            <a:lnRef idx="1">
              <a:schemeClr val="accent2"/>
            </a:lnRef>
            <a:fillRef idx="0">
              <a:schemeClr val="accent2"/>
            </a:fillRef>
            <a:effectRef idx="0">
              <a:schemeClr val="accent2"/>
            </a:effectRef>
            <a:fontRef idx="minor">
              <a:schemeClr val="tx1"/>
            </a:fontRef>
          </p:style>
        </p:cxnSp>
      </p:grpSp>
      <p:sp>
        <p:nvSpPr>
          <p:cNvPr id="34" name="TextBox 33">
            <a:extLst>
              <a:ext uri="{FF2B5EF4-FFF2-40B4-BE49-F238E27FC236}">
                <a16:creationId xmlns:a16="http://schemas.microsoft.com/office/drawing/2014/main" id="{B21B30C5-862B-23BD-E370-2AD79B76EE53}"/>
              </a:ext>
            </a:extLst>
          </p:cNvPr>
          <p:cNvSpPr txBox="1"/>
          <p:nvPr/>
        </p:nvSpPr>
        <p:spPr>
          <a:xfrm>
            <a:off x="8620125" y="5202851"/>
            <a:ext cx="2743200" cy="369332"/>
          </a:xfrm>
          <a:prstGeom prst="rect">
            <a:avLst/>
          </a:prstGeom>
          <a:noFill/>
        </p:spPr>
        <p:txBody>
          <a:bodyPr wrap="square" rtlCol="0">
            <a:spAutoFit/>
          </a:bodyPr>
          <a:lstStyle/>
          <a:p>
            <a:r>
              <a:rPr lang="en-IN" dirty="0">
                <a:latin typeface="Agency FB" panose="020B0503020202020204" pitchFamily="34" charset="0"/>
              </a:rPr>
              <a:t>P 139 Project From Excelr</a:t>
            </a:r>
          </a:p>
        </p:txBody>
      </p:sp>
    </p:spTree>
    <p:extLst>
      <p:ext uri="{BB962C8B-B14F-4D97-AF65-F5344CB8AC3E}">
        <p14:creationId xmlns:p14="http://schemas.microsoft.com/office/powerpoint/2010/main" val="6620415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29BE16-759B-3B70-FC3D-B04BCA92B2F4}"/>
              </a:ext>
            </a:extLst>
          </p:cNvPr>
          <p:cNvSpPr txBox="1"/>
          <p:nvPr/>
        </p:nvSpPr>
        <p:spPr>
          <a:xfrm>
            <a:off x="5650706" y="803409"/>
            <a:ext cx="6100762" cy="5841086"/>
          </a:xfrm>
          <a:prstGeom prst="rect">
            <a:avLst/>
          </a:prstGeom>
          <a:noFill/>
        </p:spPr>
        <p:txBody>
          <a:bodyPr vert="horz" wrap="square" lIns="91440" tIns="45720" rIns="91440" bIns="45720" rtlCol="0">
            <a:spAutoFit/>
          </a:bodyPr>
          <a:lstStyle>
            <a:lvl1pPr indent="0">
              <a:lnSpc>
                <a:spcPct val="150000"/>
              </a:lnSpc>
              <a:spcBef>
                <a:spcPts val="1000"/>
              </a:spcBef>
              <a:buFont typeface="Arial" panose="020B0604020202020204" pitchFamily="34" charset="0"/>
              <a:buNone/>
              <a:defRPr sz="20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Insight: </a:t>
            </a:r>
            <a:r>
              <a:rPr lang="en-US" b="0" dirty="0"/>
              <a:t>The analysis calculates the average payment reduction rate, which is found to be 0.0032%. This rate represents the average decrease in payments for dialysis services.</a:t>
            </a:r>
          </a:p>
          <a:p>
            <a:endParaRPr lang="en-US" dirty="0"/>
          </a:p>
          <a:p>
            <a:r>
              <a:rPr lang="en-US" dirty="0"/>
              <a:t>Conclusion: </a:t>
            </a:r>
            <a:r>
              <a:rPr lang="en-US" b="0" dirty="0"/>
              <a:t>The average payment reduction rate of 0.0032% indicates a relatively small decrease in payments for dialysis services. While this reduction rate may seem minimal, it is still important to monitor and analyze payment trends to ensure the financial sustainability of dialysis facilities and the accessibility of quality care for patients.</a:t>
            </a:r>
          </a:p>
        </p:txBody>
      </p:sp>
      <p:pic>
        <p:nvPicPr>
          <p:cNvPr id="7" name="Picture 6">
            <a:extLst>
              <a:ext uri="{FF2B5EF4-FFF2-40B4-BE49-F238E27FC236}">
                <a16:creationId xmlns:a16="http://schemas.microsoft.com/office/drawing/2014/main" id="{5A434201-260C-8EB7-DB94-F254D0F4E680}"/>
              </a:ext>
            </a:extLst>
          </p:cNvPr>
          <p:cNvPicPr>
            <a:picLocks noChangeAspect="1"/>
          </p:cNvPicPr>
          <p:nvPr/>
        </p:nvPicPr>
        <p:blipFill>
          <a:blip r:embed="rId2"/>
          <a:stretch>
            <a:fillRect/>
          </a:stretch>
        </p:blipFill>
        <p:spPr>
          <a:xfrm>
            <a:off x="308907" y="928405"/>
            <a:ext cx="5174408" cy="3243545"/>
          </a:xfrm>
          <a:prstGeom prst="rect">
            <a:avLst/>
          </a:prstGeom>
        </p:spPr>
      </p:pic>
      <p:sp>
        <p:nvSpPr>
          <p:cNvPr id="8" name="TextBox 7">
            <a:extLst>
              <a:ext uri="{FF2B5EF4-FFF2-40B4-BE49-F238E27FC236}">
                <a16:creationId xmlns:a16="http://schemas.microsoft.com/office/drawing/2014/main" id="{CFE32119-E1A0-5BB4-33F7-A2797436A4A8}"/>
              </a:ext>
            </a:extLst>
          </p:cNvPr>
          <p:cNvSpPr txBox="1"/>
          <p:nvPr/>
        </p:nvSpPr>
        <p:spPr>
          <a:xfrm>
            <a:off x="141515" y="88025"/>
            <a:ext cx="7816435" cy="830997"/>
          </a:xfrm>
          <a:prstGeom prst="rect">
            <a:avLst/>
          </a:prstGeom>
          <a:noFill/>
        </p:spPr>
        <p:txBody>
          <a:bodyPr wrap="square">
            <a:spAutoFit/>
          </a:bodyPr>
          <a:lstStyle>
            <a:defPPr>
              <a:defRPr lang="en-US"/>
            </a:defPPr>
            <a:lvl1pPr>
              <a:defRPr sz="2800" b="1" i="0">
                <a:solidFill>
                  <a:schemeClr val="accent1">
                    <a:lumMod val="75000"/>
                  </a:schemeClr>
                </a:solidFill>
                <a:effectLst/>
                <a:latin typeface="Söhne"/>
              </a:defRPr>
            </a:lvl1pPr>
          </a:lstStyle>
          <a:p>
            <a:r>
              <a:rPr lang="en-IN" sz="2400" dirty="0"/>
              <a:t>KPI 6 –</a:t>
            </a:r>
            <a:r>
              <a:rPr lang="en-IN" sz="2400" b="0" dirty="0"/>
              <a:t>Average Payment Reduction rate </a:t>
            </a:r>
            <a:endParaRPr lang="en-IN" sz="2400" b="0" dirty="0">
              <a:latin typeface="+mj-lt"/>
            </a:endParaRPr>
          </a:p>
          <a:p>
            <a:endParaRPr lang="en-IN" sz="2400" b="0" dirty="0"/>
          </a:p>
        </p:txBody>
      </p:sp>
      <p:pic>
        <p:nvPicPr>
          <p:cNvPr id="9" name="Picture 8">
            <a:extLst>
              <a:ext uri="{FF2B5EF4-FFF2-40B4-BE49-F238E27FC236}">
                <a16:creationId xmlns:a16="http://schemas.microsoft.com/office/drawing/2014/main" id="{56C6EC5A-E574-99AE-62DD-1D5F1978755F}"/>
              </a:ext>
            </a:extLst>
          </p:cNvPr>
          <p:cNvPicPr>
            <a:picLocks noChangeAspect="1"/>
          </p:cNvPicPr>
          <p:nvPr/>
        </p:nvPicPr>
        <p:blipFill rotWithShape="1">
          <a:blip r:embed="rId3"/>
          <a:srcRect b="11638"/>
          <a:stretch/>
        </p:blipFill>
        <p:spPr>
          <a:xfrm>
            <a:off x="440532" y="4171950"/>
            <a:ext cx="2700338" cy="2454364"/>
          </a:xfrm>
          <a:prstGeom prst="rect">
            <a:avLst/>
          </a:prstGeom>
        </p:spPr>
      </p:pic>
      <p:cxnSp>
        <p:nvCxnSpPr>
          <p:cNvPr id="10" name="Straight Connector 9">
            <a:extLst>
              <a:ext uri="{FF2B5EF4-FFF2-40B4-BE49-F238E27FC236}">
                <a16:creationId xmlns:a16="http://schemas.microsoft.com/office/drawing/2014/main" id="{8665EF79-0F7B-6061-253A-0B51B4104BDD}"/>
              </a:ext>
            </a:extLst>
          </p:cNvPr>
          <p:cNvCxnSpPr/>
          <p:nvPr/>
        </p:nvCxnSpPr>
        <p:spPr>
          <a:xfrm>
            <a:off x="5591175" y="3114675"/>
            <a:ext cx="6600825" cy="0"/>
          </a:xfrm>
          <a:prstGeom prst="line">
            <a:avLst/>
          </a:prstGeom>
          <a:ln>
            <a:prstDash val="sysDash"/>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477606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100854D-F06D-4086-606D-BA0491C31B0B}"/>
              </a:ext>
            </a:extLst>
          </p:cNvPr>
          <p:cNvPicPr>
            <a:picLocks noChangeAspect="1"/>
          </p:cNvPicPr>
          <p:nvPr/>
        </p:nvPicPr>
        <p:blipFill>
          <a:blip r:embed="rId2"/>
          <a:stretch>
            <a:fillRect/>
          </a:stretch>
        </p:blipFill>
        <p:spPr>
          <a:xfrm>
            <a:off x="537663" y="216537"/>
            <a:ext cx="11073312" cy="6352978"/>
          </a:xfrm>
          <a:prstGeom prst="rect">
            <a:avLst/>
          </a:prstGeom>
          <a:ln>
            <a:noFill/>
          </a:ln>
          <a:effectLst>
            <a:outerShdw blurRad="292100" dist="139700" dir="2700000" algn="tl" rotWithShape="0">
              <a:srgbClr val="333333">
                <a:alpha val="65000"/>
              </a:srgbClr>
            </a:outerShdw>
          </a:effectLst>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6536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17C1DF0B-7262-B613-2765-4D52C9A1BBEF}"/>
              </a:ext>
            </a:extLst>
          </p:cNvPr>
          <p:cNvGrpSpPr/>
          <p:nvPr/>
        </p:nvGrpSpPr>
        <p:grpSpPr>
          <a:xfrm>
            <a:off x="141515" y="992111"/>
            <a:ext cx="8698831" cy="5481204"/>
            <a:chOff x="141515" y="992111"/>
            <a:chExt cx="8698831" cy="5481204"/>
          </a:xfrm>
        </p:grpSpPr>
        <p:sp>
          <p:nvSpPr>
            <p:cNvPr id="6" name="Rectangle 5">
              <a:extLst>
                <a:ext uri="{FF2B5EF4-FFF2-40B4-BE49-F238E27FC236}">
                  <a16:creationId xmlns:a16="http://schemas.microsoft.com/office/drawing/2014/main" id="{211AF0EA-3679-2E92-5B37-D848281692CC}"/>
                </a:ext>
              </a:extLst>
            </p:cNvPr>
            <p:cNvSpPr/>
            <p:nvPr/>
          </p:nvSpPr>
          <p:spPr>
            <a:xfrm>
              <a:off x="851341" y="992111"/>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0" i="0" dirty="0">
                  <a:solidFill>
                    <a:srgbClr val="374151"/>
                  </a:solidFill>
                  <a:effectLst/>
                  <a:latin typeface="Söhne"/>
                </a:rPr>
                <a:t>1.</a:t>
              </a:r>
              <a:r>
                <a:rPr lang="en-US" b="1" i="0" dirty="0">
                  <a:solidFill>
                    <a:srgbClr val="374151"/>
                  </a:solidFill>
                  <a:effectLst/>
                  <a:latin typeface="Söhne"/>
                </a:rPr>
                <a:t>Number of Patients: </a:t>
              </a:r>
              <a:r>
                <a:rPr lang="en-US" b="0" i="0" dirty="0">
                  <a:solidFill>
                    <a:srgbClr val="374151"/>
                  </a:solidFill>
                  <a:effectLst/>
                  <a:latin typeface="Söhne"/>
                </a:rPr>
                <a:t>The analysis revealed a diverse patient population, allowing for tailored healthcare services to address specific needs and demographics.</a:t>
              </a:r>
            </a:p>
          </p:txBody>
        </p:sp>
        <p:sp>
          <p:nvSpPr>
            <p:cNvPr id="7" name="Rectangle 6">
              <a:extLst>
                <a:ext uri="{FF2B5EF4-FFF2-40B4-BE49-F238E27FC236}">
                  <a16:creationId xmlns:a16="http://schemas.microsoft.com/office/drawing/2014/main" id="{7713F1EC-7E11-8B59-4185-1814381C904F}"/>
                </a:ext>
              </a:extLst>
            </p:cNvPr>
            <p:cNvSpPr/>
            <p:nvPr/>
          </p:nvSpPr>
          <p:spPr>
            <a:xfrm>
              <a:off x="851341" y="1929487"/>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1" i="0" dirty="0">
                  <a:solidFill>
                    <a:srgbClr val="374151"/>
                  </a:solidFill>
                  <a:effectLst/>
                  <a:latin typeface="Söhne"/>
                </a:rPr>
                <a:t>2.Profit Vs Non-Profit Stats: </a:t>
              </a:r>
              <a:r>
                <a:rPr lang="en-US" b="0" i="0" dirty="0">
                  <a:solidFill>
                    <a:srgbClr val="374151"/>
                  </a:solidFill>
                  <a:effectLst/>
                  <a:latin typeface="Söhne"/>
                </a:rPr>
                <a:t>Comparing profit and non-profit organizations highlighted the importance of sustainable business models in delivering high-quality dialysis services.</a:t>
              </a:r>
            </a:p>
          </p:txBody>
        </p:sp>
        <p:sp>
          <p:nvSpPr>
            <p:cNvPr id="8" name="Rectangle 7">
              <a:extLst>
                <a:ext uri="{FF2B5EF4-FFF2-40B4-BE49-F238E27FC236}">
                  <a16:creationId xmlns:a16="http://schemas.microsoft.com/office/drawing/2014/main" id="{AB5D3A68-5DDD-C897-EE9D-A24D1152DA48}"/>
                </a:ext>
              </a:extLst>
            </p:cNvPr>
            <p:cNvSpPr/>
            <p:nvPr/>
          </p:nvSpPr>
          <p:spPr>
            <a:xfrm>
              <a:off x="851341" y="2855525"/>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1" dirty="0">
                  <a:solidFill>
                    <a:srgbClr val="374151"/>
                  </a:solidFill>
                  <a:latin typeface="Söhne"/>
                </a:rPr>
                <a:t>3.</a:t>
              </a:r>
              <a:r>
                <a:rPr lang="en-US" b="1" i="0" dirty="0">
                  <a:solidFill>
                    <a:srgbClr val="374151"/>
                  </a:solidFill>
                  <a:effectLst/>
                  <a:latin typeface="Söhne"/>
                </a:rPr>
                <a:t>Chain Organizations: </a:t>
              </a:r>
              <a:r>
                <a:rPr lang="en-US" b="0" i="0" dirty="0">
                  <a:solidFill>
                    <a:srgbClr val="374151"/>
                  </a:solidFill>
                  <a:effectLst/>
                  <a:latin typeface="Söhne"/>
                </a:rPr>
                <a:t>The evaluation of chain organizations based on total performance scores emphasized the need for continuous improvement strategies to enhance overall performance.</a:t>
              </a:r>
            </a:p>
          </p:txBody>
        </p:sp>
        <p:sp>
          <p:nvSpPr>
            <p:cNvPr id="9" name="Rectangle 8">
              <a:extLst>
                <a:ext uri="{FF2B5EF4-FFF2-40B4-BE49-F238E27FC236}">
                  <a16:creationId xmlns:a16="http://schemas.microsoft.com/office/drawing/2014/main" id="{E1BC0C0F-3191-B73C-AB7D-CC9FACDAC950}"/>
                </a:ext>
              </a:extLst>
            </p:cNvPr>
            <p:cNvSpPr/>
            <p:nvPr/>
          </p:nvSpPr>
          <p:spPr>
            <a:xfrm>
              <a:off x="851341" y="3750080"/>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1" i="0" dirty="0">
                  <a:solidFill>
                    <a:srgbClr val="374151"/>
                  </a:solidFill>
                  <a:effectLst/>
                  <a:latin typeface="Söhne"/>
                </a:rPr>
                <a:t>4.Dialysis Stations: </a:t>
              </a:r>
              <a:r>
                <a:rPr lang="en-US" b="0" i="0" dirty="0">
                  <a:solidFill>
                    <a:srgbClr val="374151"/>
                  </a:solidFill>
                  <a:effectLst/>
                  <a:latin typeface="Söhne"/>
                </a:rPr>
                <a:t>The city-wise distribution of dialysis stations showcased variations in healthcare infrastructure and the importance of equitable access to services.</a:t>
              </a:r>
            </a:p>
          </p:txBody>
        </p:sp>
        <p:sp>
          <p:nvSpPr>
            <p:cNvPr id="10" name="Rectangle 9">
              <a:extLst>
                <a:ext uri="{FF2B5EF4-FFF2-40B4-BE49-F238E27FC236}">
                  <a16:creationId xmlns:a16="http://schemas.microsoft.com/office/drawing/2014/main" id="{17A6C131-41DE-6770-4242-C305809CA9A8}"/>
                </a:ext>
              </a:extLst>
            </p:cNvPr>
            <p:cNvSpPr/>
            <p:nvPr/>
          </p:nvSpPr>
          <p:spPr>
            <a:xfrm>
              <a:off x="851341" y="4693055"/>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1" i="0" dirty="0">
                  <a:solidFill>
                    <a:srgbClr val="374151"/>
                  </a:solidFill>
                  <a:effectLst/>
                  <a:latin typeface="Söhne"/>
                </a:rPr>
                <a:t>5.Number of Category Text </a:t>
              </a:r>
              <a:r>
                <a:rPr lang="en-US" b="0" i="0" dirty="0">
                  <a:solidFill>
                    <a:srgbClr val="374151"/>
                  </a:solidFill>
                  <a:effectLst/>
                  <a:latin typeface="Söhne"/>
                </a:rPr>
                <a:t>- As Expected: Identifying categories with higher occurrences provided insights into priority areas for intervention and improvement in patient care.</a:t>
              </a:r>
            </a:p>
          </p:txBody>
        </p:sp>
        <p:sp>
          <p:nvSpPr>
            <p:cNvPr id="11" name="Rectangle 10">
              <a:extLst>
                <a:ext uri="{FF2B5EF4-FFF2-40B4-BE49-F238E27FC236}">
                  <a16:creationId xmlns:a16="http://schemas.microsoft.com/office/drawing/2014/main" id="{71D2DFDA-9858-9363-7EC5-7A6239899808}"/>
                </a:ext>
              </a:extLst>
            </p:cNvPr>
            <p:cNvSpPr/>
            <p:nvPr/>
          </p:nvSpPr>
          <p:spPr>
            <a:xfrm>
              <a:off x="851341" y="5636030"/>
              <a:ext cx="7989005" cy="83728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r>
                <a:rPr lang="en-US" b="1" i="0" dirty="0">
                  <a:solidFill>
                    <a:srgbClr val="374151"/>
                  </a:solidFill>
                  <a:effectLst/>
                  <a:latin typeface="Söhne"/>
                </a:rPr>
                <a:t>6.Average Payment Reduction Rate</a:t>
              </a:r>
              <a:r>
                <a:rPr lang="en-US" b="0" i="0" dirty="0">
                  <a:solidFill>
                    <a:srgbClr val="374151"/>
                  </a:solidFill>
                  <a:effectLst/>
                  <a:latin typeface="Söhne"/>
                </a:rPr>
                <a:t>: The analysis of payment reduction rates emphasized the need for financial sustainability to ensure continued accessibility and quality of dialysis services.</a:t>
              </a:r>
            </a:p>
          </p:txBody>
        </p:sp>
        <p:pic>
          <p:nvPicPr>
            <p:cNvPr id="15" name="Graphic 14" descr="Medical outline">
              <a:extLst>
                <a:ext uri="{FF2B5EF4-FFF2-40B4-BE49-F238E27FC236}">
                  <a16:creationId xmlns:a16="http://schemas.microsoft.com/office/drawing/2014/main" id="{2C5A5CB9-A9E5-B68D-579D-5328CA3CE4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6" y="1027622"/>
              <a:ext cx="600075" cy="600075"/>
            </a:xfrm>
            <a:prstGeom prst="rect">
              <a:avLst/>
            </a:prstGeom>
          </p:spPr>
        </p:pic>
        <p:pic>
          <p:nvPicPr>
            <p:cNvPr id="16" name="Graphic 15" descr="Medical outline">
              <a:extLst>
                <a:ext uri="{FF2B5EF4-FFF2-40B4-BE49-F238E27FC236}">
                  <a16:creationId xmlns:a16="http://schemas.microsoft.com/office/drawing/2014/main" id="{B3435089-C127-1CB6-6947-59451764114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6" y="2046339"/>
              <a:ext cx="600075" cy="600075"/>
            </a:xfrm>
            <a:prstGeom prst="rect">
              <a:avLst/>
            </a:prstGeom>
          </p:spPr>
        </p:pic>
        <p:pic>
          <p:nvPicPr>
            <p:cNvPr id="17" name="Graphic 16" descr="Medical outline">
              <a:extLst>
                <a:ext uri="{FF2B5EF4-FFF2-40B4-BE49-F238E27FC236}">
                  <a16:creationId xmlns:a16="http://schemas.microsoft.com/office/drawing/2014/main" id="{B6178C41-BAF9-2D42-7185-84A2DF09BE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6" y="2972377"/>
              <a:ext cx="600075" cy="600075"/>
            </a:xfrm>
            <a:prstGeom prst="rect">
              <a:avLst/>
            </a:prstGeom>
          </p:spPr>
        </p:pic>
        <p:pic>
          <p:nvPicPr>
            <p:cNvPr id="18" name="Graphic 17" descr="Medical outline">
              <a:extLst>
                <a:ext uri="{FF2B5EF4-FFF2-40B4-BE49-F238E27FC236}">
                  <a16:creationId xmlns:a16="http://schemas.microsoft.com/office/drawing/2014/main" id="{325725BF-91E7-7B7C-7E6B-10AA470A46D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6" y="3755681"/>
              <a:ext cx="600075" cy="600075"/>
            </a:xfrm>
            <a:prstGeom prst="rect">
              <a:avLst/>
            </a:prstGeom>
          </p:spPr>
        </p:pic>
        <p:pic>
          <p:nvPicPr>
            <p:cNvPr id="19" name="Graphic 18" descr="Medical outline">
              <a:extLst>
                <a:ext uri="{FF2B5EF4-FFF2-40B4-BE49-F238E27FC236}">
                  <a16:creationId xmlns:a16="http://schemas.microsoft.com/office/drawing/2014/main" id="{A4A99605-16CC-015F-A221-1DD7F9F6C5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5" y="4691303"/>
              <a:ext cx="600075" cy="600075"/>
            </a:xfrm>
            <a:prstGeom prst="rect">
              <a:avLst/>
            </a:prstGeom>
          </p:spPr>
        </p:pic>
        <p:pic>
          <p:nvPicPr>
            <p:cNvPr id="20" name="Graphic 19" descr="Medical outline">
              <a:extLst>
                <a:ext uri="{FF2B5EF4-FFF2-40B4-BE49-F238E27FC236}">
                  <a16:creationId xmlns:a16="http://schemas.microsoft.com/office/drawing/2014/main" id="{7AEA3660-A161-C045-A924-A6ED5C00E58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1515" y="5710020"/>
              <a:ext cx="600075" cy="600075"/>
            </a:xfrm>
            <a:prstGeom prst="rect">
              <a:avLst/>
            </a:prstGeom>
          </p:spPr>
        </p:pic>
      </p:grpSp>
      <p:sp>
        <p:nvSpPr>
          <p:cNvPr id="21" name="TextBox 20">
            <a:extLst>
              <a:ext uri="{FF2B5EF4-FFF2-40B4-BE49-F238E27FC236}">
                <a16:creationId xmlns:a16="http://schemas.microsoft.com/office/drawing/2014/main" id="{7CE70A00-AA29-9FC5-2D76-220E35A9AD7D}"/>
              </a:ext>
            </a:extLst>
          </p:cNvPr>
          <p:cNvSpPr txBox="1"/>
          <p:nvPr/>
        </p:nvSpPr>
        <p:spPr>
          <a:xfrm>
            <a:off x="141515" y="88025"/>
            <a:ext cx="7816435" cy="461665"/>
          </a:xfrm>
          <a:prstGeom prst="rect">
            <a:avLst/>
          </a:prstGeom>
          <a:noFill/>
        </p:spPr>
        <p:txBody>
          <a:bodyPr wrap="square">
            <a:spAutoFit/>
          </a:bodyPr>
          <a:lstStyle>
            <a:defPPr>
              <a:defRPr lang="en-US"/>
            </a:defPPr>
            <a:lvl1pPr>
              <a:defRPr sz="2800" b="1" i="0">
                <a:solidFill>
                  <a:schemeClr val="accent1">
                    <a:lumMod val="75000"/>
                  </a:schemeClr>
                </a:solidFill>
                <a:effectLst/>
                <a:latin typeface="Söhne"/>
              </a:defRPr>
            </a:lvl1pPr>
          </a:lstStyle>
          <a:p>
            <a:r>
              <a:rPr lang="en-IN" sz="2400" b="0" dirty="0"/>
              <a:t>Conclusion And Benefits</a:t>
            </a:r>
          </a:p>
        </p:txBody>
      </p:sp>
      <p:sp>
        <p:nvSpPr>
          <p:cNvPr id="28" name="TextBox 27">
            <a:extLst>
              <a:ext uri="{FF2B5EF4-FFF2-40B4-BE49-F238E27FC236}">
                <a16:creationId xmlns:a16="http://schemas.microsoft.com/office/drawing/2014/main" id="{20EBAC43-8469-1660-5240-14CF9EBD5101}"/>
              </a:ext>
            </a:extLst>
          </p:cNvPr>
          <p:cNvSpPr txBox="1"/>
          <p:nvPr/>
        </p:nvSpPr>
        <p:spPr>
          <a:xfrm>
            <a:off x="8950096" y="1027622"/>
            <a:ext cx="3050381" cy="3375283"/>
          </a:xfrm>
          <a:prstGeom prst="rect">
            <a:avLst/>
          </a:prstGeom>
          <a:noFill/>
        </p:spPr>
        <p:txBody>
          <a:bodyPr vert="horz" wrap="square" lIns="91440" tIns="45720" rIns="91440" bIns="45720" rtlCol="0">
            <a:spAutoFit/>
          </a:bodyPr>
          <a:lstStyle>
            <a:defPPr>
              <a:defRPr lang="en-US"/>
            </a:defPPr>
            <a:lvl1pPr indent="0">
              <a:lnSpc>
                <a:spcPct val="150000"/>
              </a:lnSpc>
              <a:spcBef>
                <a:spcPts val="1000"/>
              </a:spcBef>
              <a:buFont typeface="Arial" panose="020B0604020202020204" pitchFamily="34" charset="0"/>
              <a:buNone/>
              <a:defRPr sz="20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en-US" dirty="0"/>
              <a:t>Benefits:</a:t>
            </a:r>
          </a:p>
          <a:p>
            <a:pPr>
              <a:lnSpc>
                <a:spcPct val="100000"/>
              </a:lnSpc>
            </a:pPr>
            <a:r>
              <a:rPr lang="en-US" b="0" dirty="0"/>
              <a:t>1.Enhanced patient care and satisfaction</a:t>
            </a:r>
          </a:p>
          <a:p>
            <a:pPr>
              <a:lnSpc>
                <a:spcPct val="100000"/>
              </a:lnSpc>
            </a:pPr>
            <a:r>
              <a:rPr lang="en-US" b="0" dirty="0"/>
              <a:t>2.Improved healthcare outcomes</a:t>
            </a:r>
          </a:p>
          <a:p>
            <a:pPr>
              <a:lnSpc>
                <a:spcPct val="100000"/>
              </a:lnSpc>
            </a:pPr>
            <a:r>
              <a:rPr lang="en-US" b="0" dirty="0"/>
              <a:t>3.Increased operational efficiency</a:t>
            </a:r>
          </a:p>
          <a:p>
            <a:pPr>
              <a:lnSpc>
                <a:spcPct val="100000"/>
              </a:lnSpc>
            </a:pPr>
            <a:r>
              <a:rPr lang="en-US" b="0" dirty="0"/>
              <a:t>4.Cost savings and resource optimization</a:t>
            </a:r>
          </a:p>
        </p:txBody>
      </p:sp>
      <mc:AlternateContent xmlns:mc="http://schemas.openxmlformats.org/markup-compatibility/2006">
        <mc:Choice xmlns:am3d="http://schemas.microsoft.com/office/drawing/2017/model3d" Requires="am3d">
          <p:graphicFrame>
            <p:nvGraphicFramePr>
              <p:cNvPr id="29" name="3D Model 28" descr="Stethoscope">
                <a:extLst>
                  <a:ext uri="{FF2B5EF4-FFF2-40B4-BE49-F238E27FC236}">
                    <a16:creationId xmlns:a16="http://schemas.microsoft.com/office/drawing/2014/main" id="{D8E7F42D-6766-50B3-5D5E-463BB71E90AE}"/>
                  </a:ext>
                </a:extLst>
              </p:cNvPr>
              <p:cNvGraphicFramePr>
                <a:graphicFrameLocks noChangeAspect="1"/>
              </p:cNvGraphicFramePr>
              <p:nvPr>
                <p:extLst>
                  <p:ext uri="{D42A27DB-BD31-4B8C-83A1-F6EECF244321}">
                    <p14:modId xmlns:p14="http://schemas.microsoft.com/office/powerpoint/2010/main" val="22898815"/>
                  </p:ext>
                </p:extLst>
              </p:nvPr>
            </p:nvGraphicFramePr>
            <p:xfrm>
              <a:off x="8962086" y="4307312"/>
              <a:ext cx="3427687" cy="2399380"/>
            </p:xfrm>
            <a:graphic>
              <a:graphicData uri="http://schemas.microsoft.com/office/drawing/2017/model3d">
                <am3d:model3d r:embed="rId4">
                  <am3d:spPr>
                    <a:xfrm>
                      <a:off x="0" y="0"/>
                      <a:ext cx="3427687" cy="2399380"/>
                    </a:xfrm>
                    <a:prstGeom prst="rect">
                      <a:avLst/>
                    </a:prstGeom>
                  </am3d:spPr>
                  <am3d:camera>
                    <am3d:pos x="0" y="0" z="58114959"/>
                    <am3d:up dx="0" dy="36000000" dz="0"/>
                    <am3d:lookAt x="0" y="0" z="0"/>
                    <am3d:perspective fov="2700000"/>
                  </am3d:camera>
                  <am3d:trans>
                    <am3d:meterPerModelUnit n="9533442" d="1000000"/>
                    <am3d:preTrans dx="-1523891" dy="-1211684" dz="-7069068"/>
                    <am3d:scale>
                      <am3d:sx n="1000000" d="1000000"/>
                      <am3d:sy n="1000000" d="1000000"/>
                      <am3d:sz n="1000000" d="1000000"/>
                    </am3d:scale>
                    <am3d:rot ax="3141377" ay="1426937" az="1655977"/>
                    <am3d:postTrans dx="0" dy="0" dz="0"/>
                  </am3d:trans>
                  <am3d:raster rName="Office3DRenderer" rVer="16.0.8326">
                    <am3d:blip r:embed="rId5"/>
                  </am3d:raster>
                  <am3d:objViewport viewportSz="407513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9" name="3D Model 28" descr="Stethoscope">
                <a:extLst>
                  <a:ext uri="{FF2B5EF4-FFF2-40B4-BE49-F238E27FC236}">
                    <a16:creationId xmlns:a16="http://schemas.microsoft.com/office/drawing/2014/main" id="{D8E7F42D-6766-50B3-5D5E-463BB71E90AE}"/>
                  </a:ext>
                </a:extLst>
              </p:cNvPr>
              <p:cNvPicPr>
                <a:picLocks noGrp="1" noRot="1" noChangeAspect="1" noMove="1" noResize="1" noEditPoints="1" noAdjustHandles="1" noChangeArrowheads="1" noChangeShapeType="1" noCrop="1"/>
              </p:cNvPicPr>
              <p:nvPr/>
            </p:nvPicPr>
            <p:blipFill>
              <a:blip r:embed="rId5"/>
              <a:stretch>
                <a:fillRect/>
              </a:stretch>
            </p:blipFill>
            <p:spPr>
              <a:xfrm>
                <a:off x="8962086" y="4307312"/>
                <a:ext cx="3427687" cy="2399380"/>
              </a:xfrm>
              <a:prstGeom prst="rect">
                <a:avLst/>
              </a:prstGeom>
            </p:spPr>
          </p:pic>
        </mc:Fallback>
      </mc:AlternateContent>
    </p:spTree>
    <p:extLst>
      <p:ext uri="{BB962C8B-B14F-4D97-AF65-F5344CB8AC3E}">
        <p14:creationId xmlns:p14="http://schemas.microsoft.com/office/powerpoint/2010/main" val="4093909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61905F7-DBB8-EE5D-3819-85597A9EE8A9}"/>
              </a:ext>
            </a:extLst>
          </p:cNvPr>
          <p:cNvSpPr txBox="1"/>
          <p:nvPr/>
        </p:nvSpPr>
        <p:spPr>
          <a:xfrm>
            <a:off x="402431" y="3751986"/>
            <a:ext cx="9132094" cy="1708160"/>
          </a:xfrm>
          <a:prstGeom prst="rect">
            <a:avLst/>
          </a:prstGeom>
          <a:noFill/>
        </p:spPr>
        <p:txBody>
          <a:bodyPr vert="horz" wrap="square" lIns="91440" tIns="45720" rIns="91440" bIns="45720" rtlCol="0">
            <a:spAutoFit/>
          </a:bodyPr>
          <a:lstStyle>
            <a:defPPr>
              <a:defRPr lang="en-US"/>
            </a:defPPr>
            <a:lvl1pPr indent="0">
              <a:lnSpc>
                <a:spcPct val="100000"/>
              </a:lnSpc>
              <a:spcBef>
                <a:spcPts val="1000"/>
              </a:spcBef>
              <a:buFont typeface="Arial" panose="020B0604020202020204" pitchFamily="34" charset="0"/>
              <a:buNone/>
              <a:defRPr sz="20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342900" indent="-342900">
              <a:buFont typeface="Wingdings" panose="05000000000000000000" pitchFamily="2" charset="2"/>
              <a:buChar char="v"/>
            </a:pPr>
            <a:r>
              <a:rPr lang="en-US" b="0" dirty="0"/>
              <a:t>Thank you for your time and attention.</a:t>
            </a:r>
          </a:p>
          <a:p>
            <a:pPr marL="342900" indent="-342900">
              <a:buFont typeface="Wingdings" panose="05000000000000000000" pitchFamily="2" charset="2"/>
              <a:buChar char="v"/>
            </a:pPr>
            <a:r>
              <a:rPr lang="en-US" b="0" dirty="0"/>
              <a:t>We appreciate the opportunity to present our data analysis findings.</a:t>
            </a:r>
          </a:p>
          <a:p>
            <a:pPr marL="342900" indent="-342900">
              <a:buFont typeface="Wingdings" panose="05000000000000000000" pitchFamily="2" charset="2"/>
              <a:buChar char="v"/>
            </a:pPr>
            <a:r>
              <a:rPr lang="en-US" b="0" dirty="0"/>
              <a:t>For any questions or further discussion, please feel free to reach out to us.</a:t>
            </a:r>
          </a:p>
          <a:p>
            <a:pPr marL="342900" indent="-342900">
              <a:buFont typeface="Wingdings" panose="05000000000000000000" pitchFamily="2" charset="2"/>
              <a:buChar char="v"/>
            </a:pPr>
            <a:r>
              <a:rPr lang="en-US" b="0" dirty="0"/>
              <a:t>We value your feedback and suggestions.</a:t>
            </a:r>
          </a:p>
        </p:txBody>
      </p:sp>
      <p:sp>
        <p:nvSpPr>
          <p:cNvPr id="6" name="Rectangle 5">
            <a:extLst>
              <a:ext uri="{FF2B5EF4-FFF2-40B4-BE49-F238E27FC236}">
                <a16:creationId xmlns:a16="http://schemas.microsoft.com/office/drawing/2014/main" id="{F9EC6C12-99C1-4898-A9C0-7CCA38985EE9}"/>
              </a:ext>
            </a:extLst>
          </p:cNvPr>
          <p:cNvSpPr/>
          <p:nvPr/>
        </p:nvSpPr>
        <p:spPr>
          <a:xfrm>
            <a:off x="201215" y="2601621"/>
            <a:ext cx="3940969" cy="1008786"/>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IN" sz="4800" dirty="0"/>
              <a:t>Thank You.</a:t>
            </a:r>
          </a:p>
        </p:txBody>
      </p:sp>
      <mc:AlternateContent xmlns:mc="http://schemas.openxmlformats.org/markup-compatibility/2006">
        <mc:Choice xmlns:am3d="http://schemas.microsoft.com/office/drawing/2017/model3d" Requires="am3d">
          <p:graphicFrame>
            <p:nvGraphicFramePr>
              <p:cNvPr id="7" name="3D Model 6" descr="Stethoscope">
                <a:extLst>
                  <a:ext uri="{FF2B5EF4-FFF2-40B4-BE49-F238E27FC236}">
                    <a16:creationId xmlns:a16="http://schemas.microsoft.com/office/drawing/2014/main" id="{2F88C517-378C-F340-937A-110BCF13AF90}"/>
                  </a:ext>
                </a:extLst>
              </p:cNvPr>
              <p:cNvGraphicFramePr>
                <a:graphicFrameLocks noChangeAspect="1"/>
              </p:cNvGraphicFramePr>
              <p:nvPr>
                <p:extLst>
                  <p:ext uri="{D42A27DB-BD31-4B8C-83A1-F6EECF244321}">
                    <p14:modId xmlns:p14="http://schemas.microsoft.com/office/powerpoint/2010/main" val="2575317539"/>
                  </p:ext>
                </p:extLst>
              </p:nvPr>
            </p:nvGraphicFramePr>
            <p:xfrm>
              <a:off x="5391150" y="803706"/>
              <a:ext cx="6398420" cy="4920819"/>
            </p:xfrm>
            <a:graphic>
              <a:graphicData uri="http://schemas.microsoft.com/office/drawing/2017/model3d">
                <am3d:model3d r:embed="rId2">
                  <am3d:spPr>
                    <a:xfrm>
                      <a:off x="0" y="0"/>
                      <a:ext cx="6398420" cy="4920819"/>
                    </a:xfrm>
                    <a:prstGeom prst="rect">
                      <a:avLst/>
                    </a:prstGeom>
                  </am3d:spPr>
                  <am3d:camera>
                    <am3d:pos x="0" y="0" z="58114959"/>
                    <am3d:up dx="0" dy="36000000" dz="0"/>
                    <am3d:lookAt x="0" y="0" z="0"/>
                    <am3d:perspective fov="2700000"/>
                  </am3d:camera>
                  <am3d:trans>
                    <am3d:meterPerModelUnit n="9533442" d="1000000"/>
                    <am3d:preTrans dx="-1523891" dy="-1211684" dz="-7069068"/>
                    <am3d:scale>
                      <am3d:sx n="1000000" d="1000000"/>
                      <am3d:sy n="1000000" d="1000000"/>
                      <am3d:sz n="1000000" d="1000000"/>
                    </am3d:scale>
                    <am3d:rot ax="4901307" ay="-1487624" az="-4247825"/>
                    <am3d:postTrans dx="0" dy="0" dz="0"/>
                  </am3d:trans>
                  <am3d:raster rName="Office3DRenderer" rVer="16.0.8326">
                    <am3d:blip r:embed="rId3"/>
                  </am3d:raster>
                  <am3d:objViewport viewportSz="726005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tethoscope">
                <a:extLst>
                  <a:ext uri="{FF2B5EF4-FFF2-40B4-BE49-F238E27FC236}">
                    <a16:creationId xmlns:a16="http://schemas.microsoft.com/office/drawing/2014/main" id="{2F88C517-378C-F340-937A-110BCF13AF90}"/>
                  </a:ext>
                </a:extLst>
              </p:cNvPr>
              <p:cNvPicPr>
                <a:picLocks noGrp="1" noRot="1" noChangeAspect="1" noMove="1" noResize="1" noEditPoints="1" noAdjustHandles="1" noChangeArrowheads="1" noChangeShapeType="1" noCrop="1"/>
              </p:cNvPicPr>
              <p:nvPr/>
            </p:nvPicPr>
            <p:blipFill>
              <a:blip r:embed="rId3"/>
              <a:stretch>
                <a:fillRect/>
              </a:stretch>
            </p:blipFill>
            <p:spPr>
              <a:xfrm>
                <a:off x="5391150" y="803706"/>
                <a:ext cx="6398420" cy="4920819"/>
              </a:xfrm>
              <a:prstGeom prst="rect">
                <a:avLst/>
              </a:prstGeom>
            </p:spPr>
          </p:pic>
        </mc:Fallback>
      </mc:AlternateContent>
    </p:spTree>
    <p:extLst>
      <p:ext uri="{BB962C8B-B14F-4D97-AF65-F5344CB8AC3E}">
        <p14:creationId xmlns:p14="http://schemas.microsoft.com/office/powerpoint/2010/main" val="822345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25A9B49-6285-9097-CADE-6BD32183E28C}"/>
              </a:ext>
            </a:extLst>
          </p:cNvPr>
          <p:cNvSpPr txBox="1"/>
          <p:nvPr/>
        </p:nvSpPr>
        <p:spPr>
          <a:xfrm>
            <a:off x="121444" y="983860"/>
            <a:ext cx="6096000" cy="369332"/>
          </a:xfrm>
          <a:prstGeom prst="rect">
            <a:avLst/>
          </a:prstGeom>
          <a:noFill/>
        </p:spPr>
        <p:txBody>
          <a:bodyPr wrap="square">
            <a:spAutoFit/>
          </a:bodyPr>
          <a:lstStyle/>
          <a:p>
            <a:r>
              <a:rPr lang="en-IN" b="1" i="0" dirty="0">
                <a:effectLst/>
              </a:rPr>
              <a:t>Project Name: </a:t>
            </a:r>
            <a:r>
              <a:rPr lang="en-IN" i="0" dirty="0">
                <a:effectLst/>
              </a:rPr>
              <a:t>P 139 </a:t>
            </a:r>
            <a:r>
              <a:rPr lang="en-IN" dirty="0"/>
              <a:t>Dialysis of Patients</a:t>
            </a:r>
            <a:r>
              <a:rPr lang="en-IN" b="0" i="0" dirty="0">
                <a:effectLst/>
              </a:rPr>
              <a:t>. </a:t>
            </a:r>
            <a:endParaRPr lang="en-IN" dirty="0"/>
          </a:p>
        </p:txBody>
      </p:sp>
      <p:sp>
        <p:nvSpPr>
          <p:cNvPr id="8" name="TextBox 7">
            <a:extLst>
              <a:ext uri="{FF2B5EF4-FFF2-40B4-BE49-F238E27FC236}">
                <a16:creationId xmlns:a16="http://schemas.microsoft.com/office/drawing/2014/main" id="{09A6C8B6-9B54-EAC2-154B-9CC7CD8A34E7}"/>
              </a:ext>
            </a:extLst>
          </p:cNvPr>
          <p:cNvSpPr txBox="1"/>
          <p:nvPr/>
        </p:nvSpPr>
        <p:spPr>
          <a:xfrm>
            <a:off x="128077" y="2455072"/>
            <a:ext cx="7184912" cy="3373359"/>
          </a:xfrm>
          <a:prstGeom prst="rect">
            <a:avLst/>
          </a:prstGeom>
          <a:noFill/>
        </p:spPr>
        <p:txBody>
          <a:bodyPr wrap="square">
            <a:spAutoFit/>
          </a:bodyPr>
          <a:lstStyle/>
          <a:p>
            <a:pPr>
              <a:lnSpc>
                <a:spcPct val="150000"/>
              </a:lnSpc>
            </a:pPr>
            <a:r>
              <a:rPr lang="en-US" b="1" i="0" dirty="0">
                <a:effectLst/>
              </a:rPr>
              <a:t>Project Team:</a:t>
            </a:r>
          </a:p>
          <a:p>
            <a:pPr marL="342900" indent="-342900">
              <a:lnSpc>
                <a:spcPct val="150000"/>
              </a:lnSpc>
              <a:buFont typeface="+mj-lt"/>
              <a:buAutoNum type="arabicPeriod"/>
            </a:pPr>
            <a:r>
              <a:rPr lang="en-IN" b="0" i="0" dirty="0">
                <a:solidFill>
                  <a:srgbClr val="222222"/>
                </a:solidFill>
                <a:effectLst/>
                <a:latin typeface="Calibri" panose="020F0502020204030204" pitchFamily="34" charset="0"/>
              </a:rPr>
              <a:t>Mr. </a:t>
            </a:r>
            <a:r>
              <a:rPr lang="en-IN" b="0" i="0" dirty="0" err="1">
                <a:solidFill>
                  <a:srgbClr val="222222"/>
                </a:solidFill>
                <a:effectLst/>
                <a:latin typeface="Calibri" panose="020F0502020204030204" pitchFamily="34" charset="0"/>
              </a:rPr>
              <a:t>Sanket</a:t>
            </a:r>
            <a:r>
              <a:rPr lang="en-IN" b="0" i="0" dirty="0">
                <a:solidFill>
                  <a:srgbClr val="222222"/>
                </a:solidFill>
                <a:effectLst/>
                <a:latin typeface="Calibri" panose="020F0502020204030204" pitchFamily="34" charset="0"/>
              </a:rPr>
              <a:t> Subhash Pawar</a:t>
            </a:r>
          </a:p>
          <a:p>
            <a:pPr marL="342900" indent="-342900">
              <a:lnSpc>
                <a:spcPct val="150000"/>
              </a:lnSpc>
              <a:buFont typeface="+mj-lt"/>
              <a:buAutoNum type="arabicPeriod"/>
            </a:pPr>
            <a:r>
              <a:rPr lang="en-IN" dirty="0"/>
              <a:t>Mr. </a:t>
            </a:r>
            <a:r>
              <a:rPr lang="en-IN" dirty="0" err="1"/>
              <a:t>Suhas</a:t>
            </a:r>
            <a:r>
              <a:rPr lang="en-IN" dirty="0"/>
              <a:t> Suresh Kadam</a:t>
            </a:r>
          </a:p>
          <a:p>
            <a:pPr marL="342900" indent="-342900">
              <a:lnSpc>
                <a:spcPct val="150000"/>
              </a:lnSpc>
              <a:buFont typeface="+mj-lt"/>
              <a:buAutoNum type="arabicPeriod"/>
            </a:pPr>
            <a:r>
              <a:rPr lang="en-IN" dirty="0"/>
              <a:t>Mr. </a:t>
            </a:r>
            <a:r>
              <a:rPr lang="en-IN" dirty="0" err="1"/>
              <a:t>Prashik</a:t>
            </a:r>
            <a:r>
              <a:rPr lang="en-IN" dirty="0"/>
              <a:t> </a:t>
            </a:r>
            <a:r>
              <a:rPr lang="en-IN" dirty="0" err="1"/>
              <a:t>Bhaurao</a:t>
            </a:r>
            <a:r>
              <a:rPr lang="en-IN" dirty="0"/>
              <a:t> </a:t>
            </a:r>
            <a:r>
              <a:rPr lang="en-IN" dirty="0" err="1"/>
              <a:t>Sorte</a:t>
            </a:r>
            <a:endParaRPr lang="en-IN" dirty="0"/>
          </a:p>
          <a:p>
            <a:pPr marL="342900" indent="-342900">
              <a:lnSpc>
                <a:spcPct val="150000"/>
              </a:lnSpc>
              <a:buFont typeface="+mj-lt"/>
              <a:buAutoNum type="arabicPeriod"/>
            </a:pPr>
            <a:r>
              <a:rPr lang="en-IN" dirty="0"/>
              <a:t>Mr. Ajay </a:t>
            </a:r>
            <a:r>
              <a:rPr lang="en-IN" dirty="0" err="1"/>
              <a:t>Vitthalrao</a:t>
            </a:r>
            <a:r>
              <a:rPr lang="en-IN" dirty="0"/>
              <a:t> Sapate</a:t>
            </a:r>
          </a:p>
          <a:p>
            <a:pPr marL="342900" indent="-342900">
              <a:lnSpc>
                <a:spcPct val="150000"/>
              </a:lnSpc>
              <a:buFont typeface="+mj-lt"/>
              <a:buAutoNum type="arabicPeriod"/>
            </a:pPr>
            <a:r>
              <a:rPr lang="en-IN" dirty="0"/>
              <a:t>Mr. Shalom Sandeep Outa</a:t>
            </a:r>
          </a:p>
          <a:p>
            <a:pPr marL="342900" indent="-342900">
              <a:lnSpc>
                <a:spcPct val="150000"/>
              </a:lnSpc>
              <a:buFont typeface="+mj-lt"/>
              <a:buAutoNum type="arabicPeriod"/>
            </a:pPr>
            <a:r>
              <a:rPr lang="en-IN" dirty="0"/>
              <a:t>Mr. </a:t>
            </a:r>
            <a:r>
              <a:rPr lang="en-IN" dirty="0" err="1"/>
              <a:t>Thuremella</a:t>
            </a:r>
            <a:r>
              <a:rPr lang="en-IN" dirty="0"/>
              <a:t> </a:t>
            </a:r>
            <a:r>
              <a:rPr lang="en-IN" dirty="0" err="1"/>
              <a:t>Vikhil</a:t>
            </a:r>
            <a:endParaRPr lang="en-IN" dirty="0"/>
          </a:p>
          <a:p>
            <a:pPr marL="342900" indent="-342900">
              <a:lnSpc>
                <a:spcPct val="150000"/>
              </a:lnSpc>
              <a:buFont typeface="+mj-lt"/>
              <a:buAutoNum type="arabicPeriod"/>
            </a:pPr>
            <a:r>
              <a:rPr lang="en-IN" dirty="0"/>
              <a:t>Ms. Priyanka Priyadarshini Pradhan</a:t>
            </a:r>
          </a:p>
        </p:txBody>
      </p:sp>
      <p:sp>
        <p:nvSpPr>
          <p:cNvPr id="10" name="TextBox 9">
            <a:extLst>
              <a:ext uri="{FF2B5EF4-FFF2-40B4-BE49-F238E27FC236}">
                <a16:creationId xmlns:a16="http://schemas.microsoft.com/office/drawing/2014/main" id="{EEBB496F-964A-80BD-F137-0D1558A6D004}"/>
              </a:ext>
            </a:extLst>
          </p:cNvPr>
          <p:cNvSpPr txBox="1"/>
          <p:nvPr/>
        </p:nvSpPr>
        <p:spPr>
          <a:xfrm>
            <a:off x="5188403" y="908118"/>
            <a:ext cx="6096000" cy="5632311"/>
          </a:xfrm>
          <a:prstGeom prst="rect">
            <a:avLst/>
          </a:prstGeom>
          <a:noFill/>
        </p:spPr>
        <p:txBody>
          <a:bodyPr wrap="square">
            <a:spAutoFit/>
          </a:bodyPr>
          <a:lstStyle/>
          <a:p>
            <a:pPr algn="l"/>
            <a:r>
              <a:rPr lang="en-US" b="1" i="0" dirty="0">
                <a:effectLst/>
              </a:rPr>
              <a:t>Project Objective:</a:t>
            </a:r>
          </a:p>
          <a:p>
            <a:pPr algn="l">
              <a:buFont typeface="Arial" panose="020B0604020202020204" pitchFamily="34" charset="0"/>
              <a:buChar char="•"/>
            </a:pPr>
            <a:r>
              <a:rPr lang="en-US" b="0" i="0" dirty="0">
                <a:effectLst/>
              </a:rPr>
              <a:t>Improve </a:t>
            </a:r>
            <a:r>
              <a:rPr lang="en-US" dirty="0"/>
              <a:t>dialysis station</a:t>
            </a:r>
            <a:r>
              <a:rPr lang="en-US" b="0" i="0" dirty="0">
                <a:effectLst/>
              </a:rPr>
              <a:t> delivery and patient outcomes</a:t>
            </a:r>
          </a:p>
          <a:p>
            <a:pPr algn="l">
              <a:buFont typeface="Arial" panose="020B0604020202020204" pitchFamily="34" charset="0"/>
              <a:buChar char="•"/>
            </a:pPr>
            <a:r>
              <a:rPr lang="en-US" b="0" i="0" dirty="0">
                <a:effectLst/>
              </a:rPr>
              <a:t>Enhance efficiency and effectiveness of </a:t>
            </a:r>
            <a:r>
              <a:rPr lang="en-US" dirty="0"/>
              <a:t>dialysis</a:t>
            </a:r>
            <a:r>
              <a:rPr lang="en-US" b="0" i="0" dirty="0">
                <a:effectLst/>
              </a:rPr>
              <a:t> processes</a:t>
            </a:r>
          </a:p>
          <a:p>
            <a:pPr algn="l">
              <a:buFont typeface="Arial" panose="020B0604020202020204" pitchFamily="34" charset="0"/>
              <a:buChar char="•"/>
            </a:pPr>
            <a:r>
              <a:rPr lang="en-US" b="0" i="0" dirty="0">
                <a:effectLst/>
              </a:rPr>
              <a:t>Address specific challenges in the </a:t>
            </a:r>
            <a:r>
              <a:rPr lang="en-US" dirty="0"/>
              <a:t>dialysis </a:t>
            </a:r>
            <a:r>
              <a:rPr lang="en-US" b="0" i="0" dirty="0">
                <a:effectLst/>
              </a:rPr>
              <a:t>system.</a:t>
            </a:r>
          </a:p>
          <a:p>
            <a:pPr algn="l"/>
            <a:endParaRPr lang="en-US" dirty="0"/>
          </a:p>
          <a:p>
            <a:pPr algn="l"/>
            <a:r>
              <a:rPr lang="en-US" b="1" i="0" dirty="0">
                <a:effectLst/>
              </a:rPr>
              <a:t>Project Scope:</a:t>
            </a:r>
          </a:p>
          <a:p>
            <a:pPr algn="l"/>
            <a:endParaRPr lang="en-US" b="1" i="0" dirty="0">
              <a:effectLst/>
            </a:endParaRPr>
          </a:p>
          <a:p>
            <a:pPr algn="l">
              <a:buFont typeface="Arial" panose="020B0604020202020204" pitchFamily="34" charset="0"/>
              <a:buChar char="•"/>
            </a:pPr>
            <a:r>
              <a:rPr lang="en-US" b="0" i="0" dirty="0">
                <a:effectLst/>
              </a:rPr>
              <a:t>Focus on below KPI  </a:t>
            </a:r>
          </a:p>
          <a:p>
            <a:pPr algn="l"/>
            <a:endParaRPr lang="en-US" dirty="0"/>
          </a:p>
          <a:p>
            <a:pPr marL="742950" lvl="1" indent="-285750">
              <a:buFont typeface="Wingdings" panose="05000000000000000000" pitchFamily="2" charset="2"/>
              <a:buChar char="v"/>
            </a:pPr>
            <a:r>
              <a:rPr lang="en-IN" dirty="0"/>
              <a:t>Number of Patients across various summaries</a:t>
            </a:r>
          </a:p>
          <a:p>
            <a:pPr marL="742950" lvl="1" indent="-285750">
              <a:buFont typeface="Wingdings" panose="05000000000000000000" pitchFamily="2" charset="2"/>
              <a:buChar char="v"/>
            </a:pPr>
            <a:r>
              <a:rPr lang="en-IN" dirty="0"/>
              <a:t>Profit Vs Non-Profit Stats</a:t>
            </a:r>
          </a:p>
          <a:p>
            <a:pPr marL="742950" lvl="1" indent="-285750">
              <a:buFont typeface="Wingdings" panose="05000000000000000000" pitchFamily="2" charset="2"/>
              <a:buChar char="v"/>
            </a:pPr>
            <a:r>
              <a:rPr lang="en-IN" dirty="0"/>
              <a:t>Chain Organizations with respective Total Performance Score as No Score</a:t>
            </a:r>
          </a:p>
          <a:p>
            <a:pPr marL="742950" lvl="1" indent="-285750">
              <a:buFont typeface="Wingdings" panose="05000000000000000000" pitchFamily="2" charset="2"/>
              <a:buChar char="v"/>
            </a:pPr>
            <a:r>
              <a:rPr lang="en-IN" dirty="0"/>
              <a:t>Dialysis Stations Stats</a:t>
            </a:r>
          </a:p>
          <a:p>
            <a:pPr marL="742950" lvl="1" indent="-285750">
              <a:buFont typeface="Wingdings" panose="05000000000000000000" pitchFamily="2" charset="2"/>
              <a:buChar char="v"/>
            </a:pPr>
            <a:r>
              <a:rPr lang="en-IN" dirty="0"/>
              <a:t>Category Text  - As Expected</a:t>
            </a:r>
          </a:p>
          <a:p>
            <a:pPr marL="742950" lvl="1" indent="-285750">
              <a:buFont typeface="Wingdings" panose="05000000000000000000" pitchFamily="2" charset="2"/>
              <a:buChar char="v"/>
            </a:pPr>
            <a:r>
              <a:rPr lang="en-IN" dirty="0"/>
              <a:t>Average Payment Reduction Rate</a:t>
            </a:r>
          </a:p>
          <a:p>
            <a:pPr lvl="1"/>
            <a:endParaRPr lang="en-US" b="0" i="0" dirty="0">
              <a:effectLst/>
            </a:endParaRPr>
          </a:p>
          <a:p>
            <a:pPr algn="l">
              <a:buFont typeface="Arial" panose="020B0604020202020204" pitchFamily="34" charset="0"/>
              <a:buChar char="•"/>
            </a:pPr>
            <a:endParaRPr lang="en-US" dirty="0"/>
          </a:p>
          <a:p>
            <a:pPr algn="l">
              <a:buFont typeface="Arial" panose="020B0604020202020204" pitchFamily="34" charset="0"/>
              <a:buChar char="•"/>
            </a:pPr>
            <a:endParaRPr lang="en-US" b="0" i="0" dirty="0">
              <a:effectLst/>
            </a:endParaRPr>
          </a:p>
          <a:p>
            <a:pPr algn="l">
              <a:buFont typeface="Arial" panose="020B0604020202020204" pitchFamily="34" charset="0"/>
              <a:buChar char="•"/>
            </a:pPr>
            <a:endParaRPr lang="en-US" b="0" i="0" dirty="0">
              <a:effectLst/>
            </a:endParaRPr>
          </a:p>
        </p:txBody>
      </p:sp>
      <p:sp>
        <p:nvSpPr>
          <p:cNvPr id="12" name="TextBox 11">
            <a:extLst>
              <a:ext uri="{FF2B5EF4-FFF2-40B4-BE49-F238E27FC236}">
                <a16:creationId xmlns:a16="http://schemas.microsoft.com/office/drawing/2014/main" id="{D3B10467-36A6-6302-D9D2-7BD449B25244}"/>
              </a:ext>
            </a:extLst>
          </p:cNvPr>
          <p:cNvSpPr txBox="1"/>
          <p:nvPr/>
        </p:nvSpPr>
        <p:spPr>
          <a:xfrm>
            <a:off x="0" y="178763"/>
            <a:ext cx="6100762" cy="461665"/>
          </a:xfrm>
          <a:prstGeom prst="rect">
            <a:avLst/>
          </a:prstGeom>
          <a:noFill/>
        </p:spPr>
        <p:txBody>
          <a:bodyPr wrap="square">
            <a:spAutoFit/>
          </a:bodyPr>
          <a:lstStyle/>
          <a:p>
            <a:r>
              <a:rPr lang="en-IN" sz="2400" b="0" i="0" dirty="0">
                <a:solidFill>
                  <a:schemeClr val="accent1">
                    <a:lumMod val="75000"/>
                  </a:schemeClr>
                </a:solidFill>
                <a:effectLst/>
                <a:latin typeface="Söhne"/>
              </a:rPr>
              <a:t>Introduction</a:t>
            </a:r>
            <a:endParaRPr lang="en-IN" sz="2400" dirty="0">
              <a:solidFill>
                <a:schemeClr val="accent1">
                  <a:lumMod val="75000"/>
                </a:schemeClr>
              </a:solidFill>
            </a:endParaRPr>
          </a:p>
        </p:txBody>
      </p:sp>
      <p:sp>
        <p:nvSpPr>
          <p:cNvPr id="13" name="TextBox 12">
            <a:extLst>
              <a:ext uri="{FF2B5EF4-FFF2-40B4-BE49-F238E27FC236}">
                <a16:creationId xmlns:a16="http://schemas.microsoft.com/office/drawing/2014/main" id="{CAE889D4-6FFC-1A35-5DE4-A3786E1D46F4}"/>
              </a:ext>
            </a:extLst>
          </p:cNvPr>
          <p:cNvSpPr txBox="1"/>
          <p:nvPr/>
        </p:nvSpPr>
        <p:spPr>
          <a:xfrm>
            <a:off x="121444" y="1614821"/>
            <a:ext cx="4189299" cy="1200329"/>
          </a:xfrm>
          <a:prstGeom prst="rect">
            <a:avLst/>
          </a:prstGeom>
          <a:noFill/>
        </p:spPr>
        <p:txBody>
          <a:bodyPr wrap="square" rtlCol="0">
            <a:spAutoFit/>
          </a:bodyPr>
          <a:lstStyle/>
          <a:p>
            <a:r>
              <a:rPr lang="en-IN" b="1" i="0" dirty="0">
                <a:solidFill>
                  <a:srgbClr val="202124"/>
                </a:solidFill>
                <a:effectLst/>
                <a:latin typeface="Google Sans"/>
              </a:rPr>
              <a:t>Project Guide- </a:t>
            </a:r>
            <a:r>
              <a:rPr lang="en-IN" i="0" dirty="0">
                <a:solidFill>
                  <a:srgbClr val="202124"/>
                </a:solidFill>
                <a:effectLst/>
                <a:latin typeface="Google Sans"/>
              </a:rPr>
              <a:t>Mr. Shubham </a:t>
            </a:r>
            <a:r>
              <a:rPr lang="en-IN" i="0" dirty="0" err="1">
                <a:solidFill>
                  <a:srgbClr val="202124"/>
                </a:solidFill>
                <a:effectLst/>
                <a:latin typeface="Google Sans"/>
              </a:rPr>
              <a:t>Kabre</a:t>
            </a:r>
            <a:endParaRPr lang="en-IN" i="0" dirty="0">
              <a:solidFill>
                <a:srgbClr val="202124"/>
              </a:solidFill>
              <a:effectLst/>
              <a:latin typeface="Google Sans"/>
            </a:endParaRPr>
          </a:p>
          <a:p>
            <a:r>
              <a:rPr lang="en-IN" i="0" dirty="0">
                <a:solidFill>
                  <a:srgbClr val="202124"/>
                </a:solidFill>
                <a:effectLst/>
                <a:latin typeface="Google Sans"/>
              </a:rPr>
              <a:t>                           Mr</a:t>
            </a:r>
            <a:r>
              <a:rPr lang="en-IN" b="1" i="0" dirty="0">
                <a:solidFill>
                  <a:srgbClr val="202124"/>
                </a:solidFill>
                <a:effectLst/>
                <a:latin typeface="Google Sans"/>
              </a:rPr>
              <a:t>. </a:t>
            </a:r>
            <a:r>
              <a:rPr lang="en-IN" dirty="0">
                <a:solidFill>
                  <a:srgbClr val="1F1F1F"/>
                </a:solidFill>
                <a:effectLst/>
                <a:latin typeface="Google Sans"/>
              </a:rPr>
              <a:t>Rohit Kumar Mishra</a:t>
            </a:r>
            <a:endParaRPr lang="en-IN" dirty="0">
              <a:solidFill>
                <a:srgbClr val="5F6368"/>
              </a:solidFill>
              <a:effectLst/>
              <a:latin typeface="Google Sans"/>
            </a:endParaRPr>
          </a:p>
          <a:p>
            <a:endParaRPr lang="en-IN" dirty="0">
              <a:solidFill>
                <a:srgbClr val="5F6368"/>
              </a:solidFill>
              <a:effectLst/>
              <a:latin typeface="Google Sans"/>
            </a:endParaRPr>
          </a:p>
          <a:p>
            <a:endParaRPr lang="en-IN" dirty="0"/>
          </a:p>
        </p:txBody>
      </p:sp>
      <p:cxnSp>
        <p:nvCxnSpPr>
          <p:cNvPr id="7" name="Straight Connector 6">
            <a:extLst>
              <a:ext uri="{FF2B5EF4-FFF2-40B4-BE49-F238E27FC236}">
                <a16:creationId xmlns:a16="http://schemas.microsoft.com/office/drawing/2014/main" id="{99BD5C5D-8CD3-775E-2FC4-E7D7ED9B864C}"/>
              </a:ext>
            </a:extLst>
          </p:cNvPr>
          <p:cNvCxnSpPr/>
          <p:nvPr/>
        </p:nvCxnSpPr>
        <p:spPr>
          <a:xfrm>
            <a:off x="4550229" y="943326"/>
            <a:ext cx="0" cy="533057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285095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3FABF9-785E-98D0-E9F4-70A618C7A21B}"/>
              </a:ext>
            </a:extLst>
          </p:cNvPr>
          <p:cNvSpPr txBox="1"/>
          <p:nvPr/>
        </p:nvSpPr>
        <p:spPr>
          <a:xfrm>
            <a:off x="5727511" y="714375"/>
            <a:ext cx="6320751" cy="5940088"/>
          </a:xfrm>
          <a:prstGeom prst="rect">
            <a:avLst/>
          </a:prstGeom>
          <a:noFill/>
        </p:spPr>
        <p:txBody>
          <a:bodyPr wrap="square" rtlCol="0">
            <a:spAutoFit/>
          </a:bodyPr>
          <a:lstStyle/>
          <a:p>
            <a:pPr algn="l"/>
            <a:r>
              <a:rPr lang="en-US" sz="2000" b="1" i="0" dirty="0">
                <a:solidFill>
                  <a:srgbClr val="374151"/>
                </a:solidFill>
                <a:effectLst/>
                <a:latin typeface="Söhne"/>
              </a:rPr>
              <a:t>Introduction</a:t>
            </a:r>
            <a:r>
              <a:rPr lang="en-US" sz="2000" b="0" i="0" dirty="0">
                <a:solidFill>
                  <a:srgbClr val="374151"/>
                </a:solidFill>
                <a:effectLst/>
                <a:latin typeface="Söhne"/>
              </a:rPr>
              <a:t>: In this presentation, we analyze the patient numbers across various summaries, with a particular focus on the Survival Summary and Phosphorus Summary. By examining the data, we aim to understand the factors contributing to the highest patient volumes in these summaries, providing insights into healthcare delivery and patient needs.</a:t>
            </a:r>
          </a:p>
          <a:p>
            <a:pPr algn="l"/>
            <a:endParaRPr lang="en-US" sz="2000" dirty="0">
              <a:solidFill>
                <a:srgbClr val="374151"/>
              </a:solidFill>
              <a:latin typeface="Söhne"/>
            </a:endParaRPr>
          </a:p>
          <a:p>
            <a:pPr algn="l"/>
            <a:endParaRPr lang="en-US" sz="2000" b="0" i="0" dirty="0">
              <a:solidFill>
                <a:srgbClr val="374151"/>
              </a:solidFill>
              <a:effectLst/>
              <a:latin typeface="Söhne"/>
            </a:endParaRPr>
          </a:p>
          <a:p>
            <a:pPr algn="l"/>
            <a:r>
              <a:rPr lang="en-US" sz="2000" b="1" i="0" dirty="0">
                <a:solidFill>
                  <a:srgbClr val="374151"/>
                </a:solidFill>
                <a:effectLst/>
                <a:latin typeface="Söhne"/>
              </a:rPr>
              <a:t>Conclusion </a:t>
            </a:r>
            <a:r>
              <a:rPr lang="en-US" sz="2000" b="0" i="0" dirty="0">
                <a:solidFill>
                  <a:srgbClr val="374151"/>
                </a:solidFill>
                <a:effectLst/>
                <a:latin typeface="Söhne"/>
              </a:rPr>
              <a:t>: The analysis of patient numbers across summaries reveals that the Survival Summary and Phosphorus Summary have the highest patient volumes. Understanding the factors contributing to this trend can guide healthcare providers in optimizing resources, improving care delivery, and addressing patient needs in these areas. This knowledge enhances patient outcomes and supports effective healthcare management.</a:t>
            </a:r>
          </a:p>
          <a:p>
            <a:pPr algn="l"/>
            <a:endParaRPr lang="en-US" sz="2000" b="0" i="0" dirty="0">
              <a:solidFill>
                <a:srgbClr val="374151"/>
              </a:solidFill>
              <a:effectLst/>
              <a:latin typeface="Söhne"/>
            </a:endParaRPr>
          </a:p>
          <a:p>
            <a:endParaRPr lang="en-IN" sz="2000" dirty="0"/>
          </a:p>
        </p:txBody>
      </p:sp>
      <p:pic>
        <p:nvPicPr>
          <p:cNvPr id="4" name="Picture 3">
            <a:extLst>
              <a:ext uri="{FF2B5EF4-FFF2-40B4-BE49-F238E27FC236}">
                <a16:creationId xmlns:a16="http://schemas.microsoft.com/office/drawing/2014/main" id="{3B298C42-62DF-D361-047B-DD3A71D6886C}"/>
              </a:ext>
            </a:extLst>
          </p:cNvPr>
          <p:cNvPicPr>
            <a:picLocks noChangeAspect="1"/>
          </p:cNvPicPr>
          <p:nvPr/>
        </p:nvPicPr>
        <p:blipFill rotWithShape="1">
          <a:blip r:embed="rId2"/>
          <a:srcRect t="11533" r="24463" b="2493"/>
          <a:stretch/>
        </p:blipFill>
        <p:spPr>
          <a:xfrm>
            <a:off x="143738" y="816427"/>
            <a:ext cx="5344886" cy="5663863"/>
          </a:xfrm>
          <a:prstGeom prst="rect">
            <a:avLst/>
          </a:prstGeom>
          <a:ln>
            <a:solidFill>
              <a:schemeClr val="tx1"/>
            </a:solidFill>
          </a:ln>
        </p:spPr>
      </p:pic>
      <p:sp>
        <p:nvSpPr>
          <p:cNvPr id="6" name="TextBox 5">
            <a:extLst>
              <a:ext uri="{FF2B5EF4-FFF2-40B4-BE49-F238E27FC236}">
                <a16:creationId xmlns:a16="http://schemas.microsoft.com/office/drawing/2014/main" id="{10398D34-380D-2419-9A35-54DE55EA877E}"/>
              </a:ext>
            </a:extLst>
          </p:cNvPr>
          <p:cNvSpPr txBox="1"/>
          <p:nvPr/>
        </p:nvSpPr>
        <p:spPr>
          <a:xfrm>
            <a:off x="143738" y="126575"/>
            <a:ext cx="8924585" cy="830997"/>
          </a:xfrm>
          <a:prstGeom prst="rect">
            <a:avLst/>
          </a:prstGeom>
          <a:noFill/>
        </p:spPr>
        <p:txBody>
          <a:bodyPr wrap="square">
            <a:spAutoFit/>
          </a:bodyPr>
          <a:lstStyle>
            <a:defPPr>
              <a:defRPr lang="en-US"/>
            </a:defPPr>
            <a:lvl1pPr>
              <a:defRPr sz="3200" b="0" i="0">
                <a:solidFill>
                  <a:schemeClr val="accent1">
                    <a:lumMod val="75000"/>
                  </a:schemeClr>
                </a:solidFill>
                <a:effectLst/>
                <a:latin typeface="Söhne"/>
              </a:defRPr>
            </a:lvl1pPr>
          </a:lstStyle>
          <a:p>
            <a:r>
              <a:rPr lang="en-US" sz="2400" b="1" dirty="0"/>
              <a:t>K</a:t>
            </a:r>
            <a:r>
              <a:rPr lang="en-IN" sz="2400" b="1" dirty="0"/>
              <a:t>PI 1 </a:t>
            </a:r>
            <a:r>
              <a:rPr lang="en-IN" sz="2400" dirty="0"/>
              <a:t>-Number of Patients across various summaries</a:t>
            </a:r>
          </a:p>
          <a:p>
            <a:endParaRPr lang="en-IN" sz="2400" dirty="0"/>
          </a:p>
        </p:txBody>
      </p:sp>
      <p:cxnSp>
        <p:nvCxnSpPr>
          <p:cNvPr id="3" name="Straight Connector 2">
            <a:extLst>
              <a:ext uri="{FF2B5EF4-FFF2-40B4-BE49-F238E27FC236}">
                <a16:creationId xmlns:a16="http://schemas.microsoft.com/office/drawing/2014/main" id="{7FE88A8C-F6D2-ABB6-F9B3-96DAB831D560}"/>
              </a:ext>
            </a:extLst>
          </p:cNvPr>
          <p:cNvCxnSpPr/>
          <p:nvPr/>
        </p:nvCxnSpPr>
        <p:spPr>
          <a:xfrm>
            <a:off x="5591175" y="3181350"/>
            <a:ext cx="6600825" cy="0"/>
          </a:xfrm>
          <a:prstGeom prst="line">
            <a:avLst/>
          </a:prstGeom>
          <a:ln>
            <a:prstDash val="sysDash"/>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802263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C68B71C-0C97-A7BE-1BC0-2DAFBC2078FA}"/>
              </a:ext>
            </a:extLst>
          </p:cNvPr>
          <p:cNvSpPr txBox="1"/>
          <p:nvPr/>
        </p:nvSpPr>
        <p:spPr>
          <a:xfrm>
            <a:off x="0" y="153859"/>
            <a:ext cx="5541465" cy="1200329"/>
          </a:xfrm>
          <a:prstGeom prst="rect">
            <a:avLst/>
          </a:prstGeom>
          <a:noFill/>
        </p:spPr>
        <p:txBody>
          <a:bodyPr wrap="square">
            <a:spAutoFit/>
          </a:bodyPr>
          <a:lstStyle>
            <a:defPPr>
              <a:defRPr lang="en-US"/>
            </a:defPPr>
            <a:lvl1pPr>
              <a:defRPr sz="3200" b="0" i="0">
                <a:solidFill>
                  <a:schemeClr val="accent1">
                    <a:lumMod val="75000"/>
                  </a:schemeClr>
                </a:solidFill>
                <a:effectLst/>
                <a:latin typeface="Söhne"/>
              </a:defRPr>
            </a:lvl1pPr>
          </a:lstStyle>
          <a:p>
            <a:r>
              <a:rPr lang="en-US" sz="2400" b="1" dirty="0"/>
              <a:t>K</a:t>
            </a:r>
            <a:r>
              <a:rPr lang="en-IN" sz="2400" b="1" dirty="0"/>
              <a:t>PI 2 </a:t>
            </a:r>
            <a:r>
              <a:rPr lang="en-IN" sz="2400" dirty="0"/>
              <a:t>-Profit Vs Non-Profit Stats</a:t>
            </a:r>
          </a:p>
          <a:p>
            <a:endParaRPr lang="en-IN" sz="2400" dirty="0"/>
          </a:p>
          <a:p>
            <a:endParaRPr lang="en-IN" sz="2400" dirty="0"/>
          </a:p>
        </p:txBody>
      </p:sp>
      <p:sp>
        <p:nvSpPr>
          <p:cNvPr id="5" name="TextBox 4">
            <a:extLst>
              <a:ext uri="{FF2B5EF4-FFF2-40B4-BE49-F238E27FC236}">
                <a16:creationId xmlns:a16="http://schemas.microsoft.com/office/drawing/2014/main" id="{FCD5314E-A142-A5D2-6E1F-CD900BD71404}"/>
              </a:ext>
            </a:extLst>
          </p:cNvPr>
          <p:cNvSpPr txBox="1"/>
          <p:nvPr/>
        </p:nvSpPr>
        <p:spPr>
          <a:xfrm>
            <a:off x="5641522" y="819548"/>
            <a:ext cx="6166756" cy="5584606"/>
          </a:xfrm>
          <a:prstGeom prst="rect">
            <a:avLst/>
          </a:prstGeom>
          <a:noFill/>
        </p:spPr>
        <p:txBody>
          <a:bodyPr wrap="square">
            <a:spAutoFit/>
          </a:bodyPr>
          <a:lstStyle/>
          <a:p>
            <a:pPr>
              <a:lnSpc>
                <a:spcPct val="150000"/>
              </a:lnSpc>
            </a:pPr>
            <a:r>
              <a:rPr lang="en-US" sz="2000" b="1"/>
              <a:t>Insights:</a:t>
            </a:r>
          </a:p>
          <a:p>
            <a:pPr>
              <a:lnSpc>
                <a:spcPct val="150000"/>
              </a:lnSpc>
            </a:pPr>
            <a:r>
              <a:rPr lang="en-US" sz="2000"/>
              <a:t>The analysis reveals that there are 6,446 profit-based dialysis centers and 837 non-profit centers. This suggests a significant difference in the distribution of dialysis facilities based on their profit status.</a:t>
            </a:r>
          </a:p>
          <a:p>
            <a:pPr>
              <a:lnSpc>
                <a:spcPct val="150000"/>
              </a:lnSpc>
            </a:pPr>
            <a:endParaRPr lang="en-US" sz="2000"/>
          </a:p>
          <a:p>
            <a:pPr>
              <a:lnSpc>
                <a:spcPct val="150000"/>
              </a:lnSpc>
            </a:pPr>
            <a:r>
              <a:rPr lang="en-US" sz="2000" b="1"/>
              <a:t>Conclusion:</a:t>
            </a:r>
          </a:p>
          <a:p>
            <a:pPr>
              <a:lnSpc>
                <a:spcPct val="150000"/>
              </a:lnSpc>
            </a:pPr>
            <a:r>
              <a:rPr lang="en-US" sz="2000"/>
              <a:t>The data indicates that the majority of dialysis centers are profit-based, while a smaller number are non-profit. Understanding the differences and implications between these two types of centers can help inform decision-making and resource allocation in the healthcare industry.</a:t>
            </a:r>
            <a:endParaRPr lang="en-IN" sz="2000" dirty="0"/>
          </a:p>
        </p:txBody>
      </p:sp>
      <p:pic>
        <p:nvPicPr>
          <p:cNvPr id="7" name="Picture 6">
            <a:extLst>
              <a:ext uri="{FF2B5EF4-FFF2-40B4-BE49-F238E27FC236}">
                <a16:creationId xmlns:a16="http://schemas.microsoft.com/office/drawing/2014/main" id="{38D89617-A06B-DDE6-46E6-32A5E5231D84}"/>
              </a:ext>
            </a:extLst>
          </p:cNvPr>
          <p:cNvPicPr>
            <a:picLocks noChangeAspect="1"/>
          </p:cNvPicPr>
          <p:nvPr/>
        </p:nvPicPr>
        <p:blipFill>
          <a:blip r:embed="rId2"/>
          <a:stretch>
            <a:fillRect/>
          </a:stretch>
        </p:blipFill>
        <p:spPr>
          <a:xfrm>
            <a:off x="158462" y="1157729"/>
            <a:ext cx="5324598" cy="5060643"/>
          </a:xfrm>
          <a:prstGeom prst="rect">
            <a:avLst/>
          </a:prstGeom>
          <a:ln>
            <a:solidFill>
              <a:schemeClr val="tx1"/>
            </a:solidFill>
          </a:ln>
        </p:spPr>
      </p:pic>
      <p:cxnSp>
        <p:nvCxnSpPr>
          <p:cNvPr id="3" name="Straight Connector 2">
            <a:extLst>
              <a:ext uri="{FF2B5EF4-FFF2-40B4-BE49-F238E27FC236}">
                <a16:creationId xmlns:a16="http://schemas.microsoft.com/office/drawing/2014/main" id="{A76828B1-E0BE-A1EE-1517-5F988C058759}"/>
              </a:ext>
            </a:extLst>
          </p:cNvPr>
          <p:cNvCxnSpPr/>
          <p:nvPr/>
        </p:nvCxnSpPr>
        <p:spPr>
          <a:xfrm>
            <a:off x="5591175" y="3419475"/>
            <a:ext cx="6600825" cy="0"/>
          </a:xfrm>
          <a:prstGeom prst="line">
            <a:avLst/>
          </a:prstGeom>
          <a:ln>
            <a:prstDash val="sysDash"/>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4014943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E19C51E1-2696-1CEC-EE77-E7FBB7BA9C22}"/>
              </a:ext>
            </a:extLst>
          </p:cNvPr>
          <p:cNvSpPr>
            <a:spLocks noGrp="1"/>
          </p:cNvSpPr>
          <p:nvPr>
            <p:ph idx="1"/>
          </p:nvPr>
        </p:nvSpPr>
        <p:spPr>
          <a:xfrm>
            <a:off x="8871856" y="898358"/>
            <a:ext cx="3178629" cy="7273786"/>
          </a:xfrm>
          <a:noFill/>
        </p:spPr>
        <p:txBody>
          <a:bodyPr wrap="square">
            <a:spAutoFit/>
          </a:bodyPr>
          <a:lstStyle/>
          <a:p>
            <a:pPr marL="0" indent="0">
              <a:lnSpc>
                <a:spcPct val="100000"/>
              </a:lnSpc>
              <a:buNone/>
            </a:pPr>
            <a:r>
              <a:rPr lang="en-US" sz="2000" b="1" dirty="0"/>
              <a:t>Insights:</a:t>
            </a:r>
          </a:p>
          <a:p>
            <a:pPr marL="0" indent="0">
              <a:lnSpc>
                <a:spcPct val="100000"/>
              </a:lnSpc>
              <a:buNone/>
            </a:pPr>
            <a:r>
              <a:rPr lang="en-US" sz="2000" dirty="0"/>
              <a:t>Among the analyzed chain organizations, the top three with no scores for Total Performance are </a:t>
            </a:r>
            <a:r>
              <a:rPr lang="en-US" sz="2000" b="1" dirty="0"/>
              <a:t>Davita with 119 instances</a:t>
            </a:r>
            <a:r>
              <a:rPr lang="en-US" sz="2000" dirty="0"/>
              <a:t>, </a:t>
            </a:r>
            <a:r>
              <a:rPr lang="en-US" sz="2000" b="1" dirty="0"/>
              <a:t>Fresenius Medical Care with 118 instances,</a:t>
            </a:r>
            <a:r>
              <a:rPr lang="en-US" sz="2000" dirty="0"/>
              <a:t> and Independent with 53 instances. These chain organizations have a significant number of cases where no score was assigned to their Total Performance.</a:t>
            </a:r>
          </a:p>
          <a:p>
            <a:pPr marL="0" indent="0">
              <a:lnSpc>
                <a:spcPct val="100000"/>
              </a:lnSpc>
              <a:buNone/>
            </a:pPr>
            <a:endParaRPr lang="en-US" sz="2000" dirty="0"/>
          </a:p>
          <a:p>
            <a:pPr marL="0">
              <a:lnSpc>
                <a:spcPct val="100000"/>
              </a:lnSpc>
            </a:pPr>
            <a:endParaRPr lang="en-US" sz="2000" dirty="0"/>
          </a:p>
          <a:p>
            <a:pPr marL="0">
              <a:lnSpc>
                <a:spcPct val="100000"/>
              </a:lnSpc>
            </a:pPr>
            <a:endParaRPr lang="en-US" sz="2000" dirty="0"/>
          </a:p>
          <a:p>
            <a:pPr marL="0">
              <a:lnSpc>
                <a:spcPct val="100000"/>
              </a:lnSpc>
            </a:pPr>
            <a:endParaRPr lang="en-US" sz="2000" dirty="0"/>
          </a:p>
          <a:p>
            <a:pPr marL="0">
              <a:lnSpc>
                <a:spcPct val="100000"/>
              </a:lnSpc>
            </a:pPr>
            <a:endParaRPr lang="en-US" sz="2000" dirty="0"/>
          </a:p>
          <a:p>
            <a:pPr marL="0">
              <a:lnSpc>
                <a:spcPct val="100000"/>
              </a:lnSpc>
            </a:pPr>
            <a:endParaRPr lang="en-US" sz="2000" dirty="0"/>
          </a:p>
          <a:p>
            <a:pPr marL="0">
              <a:lnSpc>
                <a:spcPct val="100000"/>
              </a:lnSpc>
            </a:pPr>
            <a:endParaRPr lang="en-US" sz="2000" dirty="0"/>
          </a:p>
        </p:txBody>
      </p:sp>
      <p:sp>
        <p:nvSpPr>
          <p:cNvPr id="6" name="TextBox 5">
            <a:extLst>
              <a:ext uri="{FF2B5EF4-FFF2-40B4-BE49-F238E27FC236}">
                <a16:creationId xmlns:a16="http://schemas.microsoft.com/office/drawing/2014/main" id="{C78C8FFF-2695-8773-58BE-94A944AC2858}"/>
              </a:ext>
            </a:extLst>
          </p:cNvPr>
          <p:cNvSpPr txBox="1"/>
          <p:nvPr/>
        </p:nvSpPr>
        <p:spPr>
          <a:xfrm>
            <a:off x="40795" y="215449"/>
            <a:ext cx="9356316" cy="665689"/>
          </a:xfrm>
          <a:prstGeom prst="rect">
            <a:avLst/>
          </a:prstGeom>
          <a:noFill/>
        </p:spPr>
        <p:txBody>
          <a:bodyPr wrap="square">
            <a:spAutoFit/>
          </a:bodyPr>
          <a:lstStyle>
            <a:defPPr>
              <a:defRPr lang="en-US"/>
            </a:defPPr>
            <a:lvl1pPr>
              <a:defRPr sz="3200" b="0" i="0">
                <a:solidFill>
                  <a:schemeClr val="accent1">
                    <a:lumMod val="75000"/>
                  </a:schemeClr>
                </a:solidFill>
                <a:effectLst/>
                <a:latin typeface="Söhne"/>
              </a:defRPr>
            </a:lvl1pPr>
          </a:lstStyle>
          <a:p>
            <a:r>
              <a:rPr lang="en-US" sz="2400" b="1" dirty="0"/>
              <a:t>K</a:t>
            </a:r>
            <a:r>
              <a:rPr lang="en-IN" sz="2400" b="1" dirty="0"/>
              <a:t>PI 3 </a:t>
            </a:r>
            <a:r>
              <a:rPr lang="en-IN" sz="2400" dirty="0"/>
              <a:t>-Chain Organizations w.r.t Total Performance Score as No Score</a:t>
            </a:r>
          </a:p>
          <a:p>
            <a:endParaRPr lang="en-IN" sz="2400" dirty="0"/>
          </a:p>
          <a:p>
            <a:endParaRPr lang="en-IN" sz="2400" dirty="0"/>
          </a:p>
          <a:p>
            <a:endParaRPr lang="en-IN" sz="2400" dirty="0"/>
          </a:p>
        </p:txBody>
      </p:sp>
      <p:sp>
        <p:nvSpPr>
          <p:cNvPr id="8" name="TextBox 7">
            <a:extLst>
              <a:ext uri="{FF2B5EF4-FFF2-40B4-BE49-F238E27FC236}">
                <a16:creationId xmlns:a16="http://schemas.microsoft.com/office/drawing/2014/main" id="{051FF895-805D-FF97-1E81-2DC10B6ECC3B}"/>
              </a:ext>
            </a:extLst>
          </p:cNvPr>
          <p:cNvSpPr txBox="1"/>
          <p:nvPr/>
        </p:nvSpPr>
        <p:spPr>
          <a:xfrm>
            <a:off x="228598" y="4330912"/>
            <a:ext cx="7391401" cy="2375009"/>
          </a:xfrm>
          <a:prstGeom prst="rect">
            <a:avLst/>
          </a:prstGeom>
          <a:noFill/>
        </p:spPr>
        <p:txBody>
          <a:bodyPr vert="horz" wrap="square" lIns="91440" tIns="45720" rIns="91440" bIns="45720" rtlCol="0">
            <a:spAutoFit/>
          </a:bodyPr>
          <a:lstStyle>
            <a:lvl1pPr indent="0">
              <a:lnSpc>
                <a:spcPct val="100000"/>
              </a:lnSpc>
              <a:spcBef>
                <a:spcPts val="1000"/>
              </a:spcBef>
              <a:buFont typeface="Arial" panose="020B0604020202020204" pitchFamily="34" charset="0"/>
              <a:buNone/>
              <a:defRPr sz="20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b="1" dirty="0"/>
              <a:t>Conclusion:</a:t>
            </a:r>
          </a:p>
          <a:p>
            <a:r>
              <a:rPr lang="en-US" dirty="0"/>
              <a:t>The presence of numerous instances where chain organizations have no score for Total Performance raises concerns regarding the evaluation and reporting of their performance. Further investigation is needed to understand the reasons behind the lack of scores and to identify potential areas for improvement in performance measurement and reporting within these chain organizations.</a:t>
            </a:r>
          </a:p>
        </p:txBody>
      </p:sp>
      <p:grpSp>
        <p:nvGrpSpPr>
          <p:cNvPr id="9" name="Group 8">
            <a:extLst>
              <a:ext uri="{FF2B5EF4-FFF2-40B4-BE49-F238E27FC236}">
                <a16:creationId xmlns:a16="http://schemas.microsoft.com/office/drawing/2014/main" id="{98C9114F-40EC-7934-21B9-B94E71A2E2E3}"/>
              </a:ext>
            </a:extLst>
          </p:cNvPr>
          <p:cNvGrpSpPr/>
          <p:nvPr/>
        </p:nvGrpSpPr>
        <p:grpSpPr>
          <a:xfrm>
            <a:off x="228598" y="783481"/>
            <a:ext cx="8906775" cy="5808140"/>
            <a:chOff x="228598" y="783481"/>
            <a:chExt cx="8906775" cy="5808140"/>
          </a:xfrm>
        </p:grpSpPr>
        <p:pic>
          <p:nvPicPr>
            <p:cNvPr id="7" name="Picture 6">
              <a:extLst>
                <a:ext uri="{FF2B5EF4-FFF2-40B4-BE49-F238E27FC236}">
                  <a16:creationId xmlns:a16="http://schemas.microsoft.com/office/drawing/2014/main" id="{A5FDEC66-9A51-68F0-0C22-B7856BC93260}"/>
                </a:ext>
              </a:extLst>
            </p:cNvPr>
            <p:cNvPicPr>
              <a:picLocks noChangeAspect="1"/>
            </p:cNvPicPr>
            <p:nvPr/>
          </p:nvPicPr>
          <p:blipFill>
            <a:blip r:embed="rId2"/>
            <a:stretch>
              <a:fillRect/>
            </a:stretch>
          </p:blipFill>
          <p:spPr>
            <a:xfrm>
              <a:off x="228598" y="783481"/>
              <a:ext cx="8546957" cy="3487214"/>
            </a:xfrm>
            <a:prstGeom prst="rect">
              <a:avLst/>
            </a:prstGeom>
          </p:spPr>
        </p:pic>
        <p:pic>
          <p:nvPicPr>
            <p:cNvPr id="2" name="Picture 1">
              <a:extLst>
                <a:ext uri="{FF2B5EF4-FFF2-40B4-BE49-F238E27FC236}">
                  <a16:creationId xmlns:a16="http://schemas.microsoft.com/office/drawing/2014/main" id="{D3A1E2D9-3CC9-28A7-C52E-C3C996AD8098}"/>
                </a:ext>
              </a:extLst>
            </p:cNvPr>
            <p:cNvPicPr>
              <a:picLocks noChangeAspect="1"/>
            </p:cNvPicPr>
            <p:nvPr/>
          </p:nvPicPr>
          <p:blipFill rotWithShape="1">
            <a:blip r:embed="rId3"/>
            <a:srcRect l="10712"/>
            <a:stretch/>
          </p:blipFill>
          <p:spPr>
            <a:xfrm>
              <a:off x="8410575" y="5667375"/>
              <a:ext cx="724798" cy="924246"/>
            </a:xfrm>
            <a:prstGeom prst="rect">
              <a:avLst/>
            </a:prstGeom>
          </p:spPr>
        </p:pic>
        <p:cxnSp>
          <p:nvCxnSpPr>
            <p:cNvPr id="5" name="Straight Connector 4">
              <a:extLst>
                <a:ext uri="{FF2B5EF4-FFF2-40B4-BE49-F238E27FC236}">
                  <a16:creationId xmlns:a16="http://schemas.microsoft.com/office/drawing/2014/main" id="{8EF25B5D-6857-0782-405F-705E83ECD071}"/>
                </a:ext>
              </a:extLst>
            </p:cNvPr>
            <p:cNvCxnSpPr>
              <a:stCxn id="7" idx="3"/>
            </p:cNvCxnSpPr>
            <p:nvPr/>
          </p:nvCxnSpPr>
          <p:spPr>
            <a:xfrm>
              <a:off x="8775555" y="2527088"/>
              <a:ext cx="0" cy="3616537"/>
            </a:xfrm>
            <a:prstGeom prst="line">
              <a:avLst/>
            </a:prstGeom>
            <a:ln>
              <a:solidFill>
                <a:schemeClr val="accent5">
                  <a:lumMod val="75000"/>
                </a:schemeClr>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77118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circle, font, screenshot&#10;&#10;Description automatically generated">
            <a:extLst>
              <a:ext uri="{FF2B5EF4-FFF2-40B4-BE49-F238E27FC236}">
                <a16:creationId xmlns:a16="http://schemas.microsoft.com/office/drawing/2014/main" id="{E02188D4-E735-2A79-0721-8345E9EE9AE3}"/>
              </a:ext>
            </a:extLst>
          </p:cNvPr>
          <p:cNvPicPr>
            <a:picLocks noChangeAspect="1"/>
          </p:cNvPicPr>
          <p:nvPr/>
        </p:nvPicPr>
        <p:blipFill rotWithShape="1">
          <a:blip r:embed="rId2"/>
          <a:srcRect l="1376" t="436" r="29407" b="-1"/>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D5906E5-7F57-5347-A26A-D647E1B52DE5}"/>
              </a:ext>
            </a:extLst>
          </p:cNvPr>
          <p:cNvSpPr txBox="1"/>
          <p:nvPr/>
        </p:nvSpPr>
        <p:spPr>
          <a:xfrm>
            <a:off x="371094" y="1161288"/>
            <a:ext cx="3438144" cy="1124712"/>
          </a:xfrm>
          <a:prstGeom prst="rect">
            <a:avLst/>
          </a:prstGeom>
        </p:spPr>
        <p:txBody>
          <a:bodyPr vert="horz" lIns="91440" tIns="45720" rIns="91440" bIns="45720" rtlCol="0" anchor="b">
            <a:normAutofit/>
          </a:bodyPr>
          <a:lstStyle>
            <a:defPPr>
              <a:defRPr lang="en-US"/>
            </a:defPPr>
            <a:lvl1pPr>
              <a:defRPr sz="2800" b="1" i="0">
                <a:solidFill>
                  <a:schemeClr val="accent1">
                    <a:lumMod val="75000"/>
                  </a:schemeClr>
                </a:solidFill>
                <a:effectLst/>
                <a:latin typeface="Söhne"/>
              </a:defRPr>
            </a:lvl1pPr>
          </a:lstStyle>
          <a:p>
            <a:pPr>
              <a:lnSpc>
                <a:spcPct val="90000"/>
              </a:lnSpc>
              <a:spcBef>
                <a:spcPct val="0"/>
              </a:spcBef>
              <a:spcAft>
                <a:spcPts val="600"/>
              </a:spcAft>
            </a:pPr>
            <a:r>
              <a:rPr lang="en-US" sz="2400">
                <a:solidFill>
                  <a:schemeClr val="tx1"/>
                </a:solidFill>
                <a:latin typeface="+mj-lt"/>
                <a:ea typeface="+mj-ea"/>
                <a:cs typeface="+mj-cs"/>
              </a:rPr>
              <a:t>KPI 4 - </a:t>
            </a:r>
            <a:r>
              <a:rPr lang="en-US" sz="2400" b="0">
                <a:solidFill>
                  <a:schemeClr val="tx1"/>
                </a:solidFill>
                <a:latin typeface="+mj-lt"/>
                <a:ea typeface="+mj-ea"/>
                <a:cs typeface="+mj-cs"/>
              </a:rPr>
              <a:t>City-wise Top 10 Number of Dialysis Stations</a:t>
            </a:r>
          </a:p>
        </p:txBody>
      </p:sp>
      <p:sp>
        <p:nvSpPr>
          <p:cNvPr id="28"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34F367F4-753C-C5D0-893D-7E3A642277FD}"/>
              </a:ext>
            </a:extLst>
          </p:cNvPr>
          <p:cNvSpPr txBox="1"/>
          <p:nvPr/>
        </p:nvSpPr>
        <p:spPr>
          <a:xfrm>
            <a:off x="371094" y="2718054"/>
            <a:ext cx="3438906" cy="3207258"/>
          </a:xfrm>
          <a:prstGeom prst="rect">
            <a:avLst/>
          </a:prstGeom>
        </p:spPr>
        <p:txBody>
          <a:bodyPr vert="horz" lIns="91440" tIns="45720" rIns="91440" bIns="45720" rtlCol="0" anchor="t">
            <a:normAutofit/>
          </a:bodyPr>
          <a:lstStyle>
            <a:defPPr>
              <a:defRPr lang="en-US"/>
            </a:defPPr>
            <a:lvl1pPr>
              <a:lnSpc>
                <a:spcPct val="150000"/>
              </a:lnSpc>
              <a:defRPr sz="2000" b="1"/>
            </a:lvl1pPr>
          </a:lstStyle>
          <a:p>
            <a:pPr indent="-228600">
              <a:lnSpc>
                <a:spcPct val="90000"/>
              </a:lnSpc>
              <a:spcAft>
                <a:spcPts val="600"/>
              </a:spcAft>
              <a:buFont typeface="Arial" panose="020B0604020202020204" pitchFamily="34" charset="0"/>
              <a:buChar char="•"/>
            </a:pPr>
            <a:r>
              <a:rPr lang="en-US" sz="1700"/>
              <a:t>Insights:</a:t>
            </a:r>
          </a:p>
          <a:p>
            <a:pPr indent="-228600">
              <a:lnSpc>
                <a:spcPct val="90000"/>
              </a:lnSpc>
              <a:spcAft>
                <a:spcPts val="600"/>
              </a:spcAft>
              <a:buFont typeface="Arial" panose="020B0604020202020204" pitchFamily="34" charset="0"/>
              <a:buChar char="•"/>
            </a:pPr>
            <a:r>
              <a:rPr lang="en-US" sz="1700" b="0"/>
              <a:t>Based on the analysis, the city-wise distribution of dialysis stations reveals Houston as the top-ranking city with 1,911 dialysis stations. Chicago secures the second position with 1,263 stations, followed by Philadelphia in third place with 1,106 stations.</a:t>
            </a:r>
          </a:p>
          <a:p>
            <a:pPr indent="-228600">
              <a:lnSpc>
                <a:spcPct val="90000"/>
              </a:lnSpc>
              <a:spcAft>
                <a:spcPts val="600"/>
              </a:spcAft>
              <a:buFont typeface="Arial" panose="020B0604020202020204" pitchFamily="34" charset="0"/>
              <a:buChar char="•"/>
            </a:pPr>
            <a:endParaRPr lang="en-US" sz="1700" b="0"/>
          </a:p>
        </p:txBody>
      </p:sp>
    </p:spTree>
    <p:extLst>
      <p:ext uri="{BB962C8B-B14F-4D97-AF65-F5344CB8AC3E}">
        <p14:creationId xmlns:p14="http://schemas.microsoft.com/office/powerpoint/2010/main" val="3278820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08641793-FD83-40EC-1542-AB737B350833}"/>
              </a:ext>
            </a:extLst>
          </p:cNvPr>
          <p:cNvSpPr txBox="1"/>
          <p:nvPr/>
        </p:nvSpPr>
        <p:spPr>
          <a:xfrm>
            <a:off x="6657715" y="467271"/>
            <a:ext cx="4195674" cy="2052522"/>
          </a:xfrm>
          <a:prstGeom prst="rect">
            <a:avLst/>
          </a:prstGeom>
        </p:spPr>
        <p:txBody>
          <a:bodyPr vert="horz" lIns="91440" tIns="45720" rIns="91440" bIns="45720" rtlCol="0" anchor="b">
            <a:normAutofit/>
          </a:bodyPr>
          <a:lstStyle>
            <a:defPPr>
              <a:defRPr lang="en-US"/>
            </a:defPPr>
            <a:lvl1pPr>
              <a:defRPr sz="2800" b="1" i="0">
                <a:solidFill>
                  <a:schemeClr val="accent1">
                    <a:lumMod val="75000"/>
                  </a:schemeClr>
                </a:solidFill>
                <a:effectLst/>
                <a:latin typeface="Söhne"/>
              </a:defRPr>
            </a:lvl1pPr>
          </a:lstStyle>
          <a:p>
            <a:pPr>
              <a:lnSpc>
                <a:spcPct val="90000"/>
              </a:lnSpc>
              <a:spcBef>
                <a:spcPct val="0"/>
              </a:spcBef>
              <a:spcAft>
                <a:spcPts val="600"/>
              </a:spcAft>
            </a:pPr>
            <a:r>
              <a:rPr lang="en-US" sz="4300">
                <a:solidFill>
                  <a:schemeClr val="tx1"/>
                </a:solidFill>
                <a:latin typeface="+mj-lt"/>
                <a:ea typeface="+mj-ea"/>
                <a:cs typeface="+mj-cs"/>
              </a:rPr>
              <a:t>KPI 4 - </a:t>
            </a:r>
            <a:r>
              <a:rPr lang="en-US" sz="4300" b="0">
                <a:solidFill>
                  <a:schemeClr val="tx1"/>
                </a:solidFill>
                <a:latin typeface="+mj-lt"/>
                <a:ea typeface="+mj-ea"/>
                <a:cs typeface="+mj-cs"/>
              </a:rPr>
              <a:t>City-wise Top 10 Number of Dialysis Stations</a:t>
            </a:r>
          </a:p>
        </p:txBody>
      </p:sp>
      <p:sp>
        <p:nvSpPr>
          <p:cNvPr id="32" name="Oval 31">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D66AEC-1B70-B1CA-0792-1AC9A94554C3}"/>
              </a:ext>
            </a:extLst>
          </p:cNvPr>
          <p:cNvPicPr>
            <a:picLocks noChangeAspect="1"/>
          </p:cNvPicPr>
          <p:nvPr/>
        </p:nvPicPr>
        <p:blipFill rotWithShape="1">
          <a:blip r:embed="rId2"/>
          <a:srcRect l="17354" r="21146" b="-1"/>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41"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42"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3F58F700-B8BC-20CE-F0DA-2C68698FFD48}"/>
              </a:ext>
            </a:extLst>
          </p:cNvPr>
          <p:cNvSpPr>
            <a:spLocks noGrp="1"/>
          </p:cNvSpPr>
          <p:nvPr>
            <p:ph idx="1"/>
          </p:nvPr>
        </p:nvSpPr>
        <p:spPr>
          <a:xfrm>
            <a:off x="6657715" y="2990818"/>
            <a:ext cx="4195673" cy="2913872"/>
          </a:xfrm>
        </p:spPr>
        <p:txBody>
          <a:bodyPr vert="horz" lIns="91440" tIns="45720" rIns="91440" bIns="45720" rtlCol="0" anchor="t">
            <a:normAutofit/>
          </a:bodyPr>
          <a:lstStyle/>
          <a:p>
            <a:pPr marL="0"/>
            <a:r>
              <a:rPr lang="en-US" sz="1700" b="1">
                <a:solidFill>
                  <a:schemeClr val="tx1">
                    <a:alpha val="80000"/>
                  </a:schemeClr>
                </a:solidFill>
              </a:rPr>
              <a:t>Conclusion:</a:t>
            </a:r>
          </a:p>
          <a:p>
            <a:pPr marL="0"/>
            <a:r>
              <a:rPr lang="en-US" sz="1700">
                <a:solidFill>
                  <a:schemeClr val="tx1">
                    <a:alpha val="80000"/>
                  </a:schemeClr>
                </a:solidFill>
              </a:rPr>
              <a:t>The data indicates that Houston, Chicago, and Philadelphia have a significant number of dialysis stations, suggesting a high demand for dialysis services in these cities. Understanding the distribution of dialysis stations can aid in resource allocation and identifying areas where additional infrastructure may be required to meet the needs of the population.</a:t>
            </a:r>
          </a:p>
          <a:p>
            <a:pPr marL="0"/>
            <a:endParaRPr lang="en-US" sz="1700" b="1">
              <a:solidFill>
                <a:schemeClr val="tx1">
                  <a:alpha val="80000"/>
                </a:schemeClr>
              </a:solidFill>
            </a:endParaRPr>
          </a:p>
        </p:txBody>
      </p:sp>
      <p:sp>
        <p:nvSpPr>
          <p:cNvPr id="43"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4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0883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D256A6-0BBF-E5D1-AD87-3EA1AE99B1D6}"/>
              </a:ext>
            </a:extLst>
          </p:cNvPr>
          <p:cNvSpPr txBox="1"/>
          <p:nvPr/>
        </p:nvSpPr>
        <p:spPr>
          <a:xfrm>
            <a:off x="267421" y="4422819"/>
            <a:ext cx="11258550" cy="2481192"/>
          </a:xfrm>
          <a:prstGeom prst="rect">
            <a:avLst/>
          </a:prstGeom>
          <a:noFill/>
        </p:spPr>
        <p:txBody>
          <a:bodyPr vert="horz" wrap="square" lIns="91440" tIns="45720" rIns="91440" bIns="45720" rtlCol="0">
            <a:spAutoFit/>
          </a:bodyPr>
          <a:lstStyle>
            <a:lvl1pPr indent="0">
              <a:lnSpc>
                <a:spcPct val="150000"/>
              </a:lnSpc>
              <a:spcBef>
                <a:spcPts val="1000"/>
              </a:spcBef>
              <a:buFont typeface="Arial" panose="020B0604020202020204" pitchFamily="34" charset="0"/>
              <a:buNone/>
              <a:defRPr sz="20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l"/>
            <a:r>
              <a:rPr lang="en-US" i="0" dirty="0">
                <a:effectLst/>
                <a:latin typeface="Söhne"/>
              </a:rPr>
              <a:t>Insight: </a:t>
            </a:r>
            <a:r>
              <a:rPr lang="en-US" b="0" i="0" dirty="0">
                <a:effectLst/>
                <a:latin typeface="Söhne"/>
              </a:rPr>
              <a:t>The analysis examines the number of category texts and identifies the top three categories with the highest values as expected. These categories include Fistula Category Text with 6,371 occurrences, Patient Hospital Readmission Category with 6,621 occurrences, and Patient Hospitalization Category Text with 6,743 occurrences.</a:t>
            </a:r>
          </a:p>
          <a:p>
            <a:pPr algn="l"/>
            <a:endParaRPr lang="en-US" b="0" i="0" dirty="0">
              <a:effectLst/>
              <a:latin typeface="Söhne"/>
            </a:endParaRPr>
          </a:p>
        </p:txBody>
      </p:sp>
      <p:pic>
        <p:nvPicPr>
          <p:cNvPr id="7" name="Picture 6">
            <a:extLst>
              <a:ext uri="{FF2B5EF4-FFF2-40B4-BE49-F238E27FC236}">
                <a16:creationId xmlns:a16="http://schemas.microsoft.com/office/drawing/2014/main" id="{C704D14A-1C1C-1817-3E99-E40772D35635}"/>
              </a:ext>
            </a:extLst>
          </p:cNvPr>
          <p:cNvPicPr>
            <a:picLocks noChangeAspect="1"/>
          </p:cNvPicPr>
          <p:nvPr/>
        </p:nvPicPr>
        <p:blipFill rotWithShape="1">
          <a:blip r:embed="rId2"/>
          <a:srcRect l="3750" t="10384" r="2110" b="4204"/>
          <a:stretch/>
        </p:blipFill>
        <p:spPr>
          <a:xfrm>
            <a:off x="267421" y="827907"/>
            <a:ext cx="6923954" cy="3504354"/>
          </a:xfrm>
          <a:prstGeom prst="rect">
            <a:avLst/>
          </a:prstGeom>
          <a:ln>
            <a:solidFill>
              <a:schemeClr val="tx1"/>
            </a:solidFill>
          </a:ln>
        </p:spPr>
      </p:pic>
      <p:sp>
        <p:nvSpPr>
          <p:cNvPr id="8" name="TextBox 7">
            <a:extLst>
              <a:ext uri="{FF2B5EF4-FFF2-40B4-BE49-F238E27FC236}">
                <a16:creationId xmlns:a16="http://schemas.microsoft.com/office/drawing/2014/main" id="{211B6303-B05D-86FA-EF61-3908238CEA75}"/>
              </a:ext>
            </a:extLst>
          </p:cNvPr>
          <p:cNvSpPr txBox="1"/>
          <p:nvPr/>
        </p:nvSpPr>
        <p:spPr>
          <a:xfrm>
            <a:off x="141515" y="185056"/>
            <a:ext cx="7816435" cy="830997"/>
          </a:xfrm>
          <a:prstGeom prst="rect">
            <a:avLst/>
          </a:prstGeom>
          <a:noFill/>
        </p:spPr>
        <p:txBody>
          <a:bodyPr wrap="square">
            <a:spAutoFit/>
          </a:bodyPr>
          <a:lstStyle>
            <a:defPPr>
              <a:defRPr lang="en-US"/>
            </a:defPPr>
            <a:lvl1pPr>
              <a:defRPr sz="2800" b="1" i="0">
                <a:solidFill>
                  <a:schemeClr val="accent1">
                    <a:lumMod val="75000"/>
                  </a:schemeClr>
                </a:solidFill>
                <a:effectLst/>
                <a:latin typeface="Söhne"/>
              </a:defRPr>
            </a:lvl1pPr>
          </a:lstStyle>
          <a:p>
            <a:r>
              <a:rPr lang="en-IN" sz="2400" dirty="0"/>
              <a:t>KPI 5 - </a:t>
            </a:r>
            <a:r>
              <a:rPr lang="en-IN" sz="2400" dirty="0">
                <a:latin typeface="+mj-lt"/>
              </a:rPr>
              <a:t>Number of Category Text  - As Expected</a:t>
            </a:r>
          </a:p>
          <a:p>
            <a:endParaRPr lang="en-IN" sz="2400" b="0" dirty="0"/>
          </a:p>
        </p:txBody>
      </p:sp>
      <p:pic>
        <p:nvPicPr>
          <p:cNvPr id="9" name="Picture 8">
            <a:extLst>
              <a:ext uri="{FF2B5EF4-FFF2-40B4-BE49-F238E27FC236}">
                <a16:creationId xmlns:a16="http://schemas.microsoft.com/office/drawing/2014/main" id="{6CD3B312-F2A8-887C-BA02-D08E471E6E84}"/>
              </a:ext>
            </a:extLst>
          </p:cNvPr>
          <p:cNvPicPr>
            <a:picLocks noChangeAspect="1"/>
          </p:cNvPicPr>
          <p:nvPr/>
        </p:nvPicPr>
        <p:blipFill rotWithShape="1">
          <a:blip r:embed="rId3"/>
          <a:srcRect b="6805"/>
          <a:stretch/>
        </p:blipFill>
        <p:spPr>
          <a:xfrm>
            <a:off x="8083856" y="827907"/>
            <a:ext cx="3016479" cy="3005812"/>
          </a:xfrm>
          <a:prstGeom prst="rect">
            <a:avLst/>
          </a:prstGeom>
        </p:spPr>
      </p:pic>
    </p:spTree>
    <p:extLst>
      <p:ext uri="{BB962C8B-B14F-4D97-AF65-F5344CB8AC3E}">
        <p14:creationId xmlns:p14="http://schemas.microsoft.com/office/powerpoint/2010/main" val="1161897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A53F548-FA5F-6F5F-A99D-6D985727BF84}"/>
              </a:ext>
            </a:extLst>
          </p:cNvPr>
          <p:cNvSpPr txBox="1"/>
          <p:nvPr/>
        </p:nvSpPr>
        <p:spPr>
          <a:xfrm>
            <a:off x="319087" y="4630340"/>
            <a:ext cx="11553825" cy="1891287"/>
          </a:xfrm>
          <a:prstGeom prst="rect">
            <a:avLst/>
          </a:prstGeom>
          <a:noFill/>
        </p:spPr>
        <p:txBody>
          <a:bodyPr vert="horz" wrap="square" lIns="91440" tIns="45720" rIns="91440" bIns="45720" rtlCol="0">
            <a:spAutoFit/>
          </a:bodyPr>
          <a:lstStyle>
            <a:lvl1pPr indent="0">
              <a:lnSpc>
                <a:spcPct val="150000"/>
              </a:lnSpc>
              <a:spcBef>
                <a:spcPts val="1000"/>
              </a:spcBef>
              <a:buFont typeface="Arial" panose="020B0604020202020204" pitchFamily="34" charset="0"/>
              <a:buNone/>
              <a:defRPr sz="2000" b="1"/>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l"/>
            <a:r>
              <a:rPr lang="en-US" i="0" dirty="0">
                <a:effectLst/>
                <a:latin typeface="Söhne"/>
              </a:rPr>
              <a:t>Conclusion</a:t>
            </a:r>
            <a:r>
              <a:rPr lang="en-US" b="0" i="0" dirty="0">
                <a:effectLst/>
                <a:latin typeface="Söhne"/>
              </a:rPr>
              <a:t>: The high occurrence of Fistula, Patient Hospital Readmission, and Patient Hospitalization categories suggests that these areas are of significant concern and require attention. Further investigation and targeted interventions may be needed to address the challenges associated with these categories and improve patient outcomes.</a:t>
            </a:r>
          </a:p>
        </p:txBody>
      </p:sp>
      <p:pic>
        <p:nvPicPr>
          <p:cNvPr id="5" name="Picture 4">
            <a:extLst>
              <a:ext uri="{FF2B5EF4-FFF2-40B4-BE49-F238E27FC236}">
                <a16:creationId xmlns:a16="http://schemas.microsoft.com/office/drawing/2014/main" id="{7770CF32-02A8-D220-7E2E-367827B6316C}"/>
              </a:ext>
            </a:extLst>
          </p:cNvPr>
          <p:cNvPicPr>
            <a:picLocks noChangeAspect="1"/>
          </p:cNvPicPr>
          <p:nvPr/>
        </p:nvPicPr>
        <p:blipFill>
          <a:blip r:embed="rId2"/>
          <a:stretch>
            <a:fillRect/>
          </a:stretch>
        </p:blipFill>
        <p:spPr>
          <a:xfrm>
            <a:off x="319087" y="831217"/>
            <a:ext cx="8463073" cy="3499655"/>
          </a:xfrm>
          <a:prstGeom prst="rect">
            <a:avLst/>
          </a:prstGeom>
        </p:spPr>
      </p:pic>
      <p:sp>
        <p:nvSpPr>
          <p:cNvPr id="6" name="TextBox 5">
            <a:extLst>
              <a:ext uri="{FF2B5EF4-FFF2-40B4-BE49-F238E27FC236}">
                <a16:creationId xmlns:a16="http://schemas.microsoft.com/office/drawing/2014/main" id="{89BD09C5-1B1D-2E61-1F66-3FCE9FBA108E}"/>
              </a:ext>
            </a:extLst>
          </p:cNvPr>
          <p:cNvSpPr txBox="1"/>
          <p:nvPr/>
        </p:nvSpPr>
        <p:spPr>
          <a:xfrm>
            <a:off x="141515" y="88025"/>
            <a:ext cx="7816435" cy="1015663"/>
          </a:xfrm>
          <a:prstGeom prst="rect">
            <a:avLst/>
          </a:prstGeom>
          <a:noFill/>
        </p:spPr>
        <p:txBody>
          <a:bodyPr wrap="square">
            <a:spAutoFit/>
          </a:bodyPr>
          <a:lstStyle>
            <a:defPPr>
              <a:defRPr lang="en-US"/>
            </a:defPPr>
            <a:lvl1pPr>
              <a:defRPr sz="2800" b="1" i="0">
                <a:solidFill>
                  <a:schemeClr val="accent1">
                    <a:lumMod val="75000"/>
                  </a:schemeClr>
                </a:solidFill>
                <a:effectLst/>
                <a:latin typeface="Söhne"/>
              </a:defRPr>
            </a:lvl1pPr>
          </a:lstStyle>
          <a:p>
            <a:r>
              <a:rPr lang="en-IN" sz="3200" dirty="0"/>
              <a:t>KPI 5 </a:t>
            </a:r>
            <a:r>
              <a:rPr lang="en-IN" dirty="0"/>
              <a:t>- </a:t>
            </a:r>
            <a:r>
              <a:rPr lang="en-IN" dirty="0">
                <a:latin typeface="+mj-lt"/>
              </a:rPr>
              <a:t>Number of Category Text  - As Expected</a:t>
            </a:r>
          </a:p>
          <a:p>
            <a:endParaRPr lang="en-IN" b="0" dirty="0"/>
          </a:p>
        </p:txBody>
      </p:sp>
      <p:pic>
        <p:nvPicPr>
          <p:cNvPr id="7" name="Picture 6">
            <a:extLst>
              <a:ext uri="{FF2B5EF4-FFF2-40B4-BE49-F238E27FC236}">
                <a16:creationId xmlns:a16="http://schemas.microsoft.com/office/drawing/2014/main" id="{9B2ECC0C-EC0B-171B-7525-12507F414780}"/>
              </a:ext>
            </a:extLst>
          </p:cNvPr>
          <p:cNvPicPr>
            <a:picLocks noChangeAspect="1"/>
          </p:cNvPicPr>
          <p:nvPr/>
        </p:nvPicPr>
        <p:blipFill>
          <a:blip r:embed="rId3"/>
          <a:stretch>
            <a:fillRect/>
          </a:stretch>
        </p:blipFill>
        <p:spPr>
          <a:xfrm>
            <a:off x="8768158" y="821455"/>
            <a:ext cx="3423842" cy="3372687"/>
          </a:xfrm>
          <a:prstGeom prst="rect">
            <a:avLst/>
          </a:prstGeom>
        </p:spPr>
      </p:pic>
    </p:spTree>
    <p:extLst>
      <p:ext uri="{BB962C8B-B14F-4D97-AF65-F5344CB8AC3E}">
        <p14:creationId xmlns:p14="http://schemas.microsoft.com/office/powerpoint/2010/main" val="3678044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1044</Words>
  <Application>Microsoft Office PowerPoint</Application>
  <PresentationFormat>Widescreen</PresentationFormat>
  <Paragraphs>84</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Agency FB</vt:lpstr>
      <vt:lpstr>Arial</vt:lpstr>
      <vt:lpstr>Calibri</vt:lpstr>
      <vt:lpstr>Calibri Light</vt:lpstr>
      <vt:lpstr>Google Sans</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Shalom Sandeep Outa</dc:creator>
  <cp:lastModifiedBy>Shalom Sandeep Outa</cp:lastModifiedBy>
  <cp:revision>1</cp:revision>
  <dcterms:modified xsi:type="dcterms:W3CDTF">2023-05-20T10:45:11Z</dcterms:modified>
</cp:coreProperties>
</file>